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media/image1.jpeg" ContentType="image/jpeg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1pPr>
    <a:lvl2pPr marL="0" marR="0" indent="3429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2pPr>
    <a:lvl3pPr marL="0" marR="0" indent="6858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3pPr>
    <a:lvl4pPr marL="0" marR="0" indent="10287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4pPr>
    <a:lvl5pPr marL="0" marR="0" indent="13716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5pPr>
    <a:lvl6pPr marL="0" marR="0" indent="17145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6pPr>
    <a:lvl7pPr marL="0" marR="0" indent="20574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7pPr>
    <a:lvl8pPr marL="0" marR="0" indent="24003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8pPr>
    <a:lvl9pPr marL="0" marR="0" indent="2743200" algn="ctr" defTabSz="821531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5800" u="none" kumimoji="0" normalizeH="0">
        <a:ln>
          <a:noFill/>
        </a:ln>
        <a:solidFill>
          <a:srgbClr val="000000"/>
        </a:solidFill>
        <a:effectLst/>
        <a:uFillTx/>
        <a:latin typeface="Gill Sans"/>
        <a:ea typeface="Gill Sans"/>
        <a:cs typeface="Gill Sans"/>
        <a:sym typeface="Gill San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8F44A2F1-9E1F-4B54-A3A2-5F16C0AD49E2}" styleName="">
    <a:tblBg/>
    <a:wholeTbl>
      <a:tcTxStyle b="off" i="off">
        <a:font>
          <a:latin typeface="Gill Sans"/>
          <a:ea typeface="Gill Sans"/>
          <a:cs typeface="Gill Sans"/>
        </a:font>
        <a:srgbClr val="000000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5C7C9">
              <a:alpha val="30000"/>
            </a:srgbClr>
          </a:solidFill>
        </a:fill>
      </a:tcStyle>
    </a:band2H>
    <a:firstCol>
      <a:tcTxStyle b="off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Gill Sans"/>
          <a:ea typeface="Gill Sans"/>
          <a:cs typeface="Gill Sans"/>
        </a:font>
        <a:srgbClr val="FFFFFF"/>
      </a:tcTxStyle>
      <a:tcStyle>
        <a:tcBdr>
          <a:left>
            <a:ln w="254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25400" cap="flat">
              <a:solidFill>
                <a:srgbClr val="000000"/>
              </a:solidFill>
              <a:prstDash val="solid"/>
              <a:miter lim="400000"/>
            </a:ln>
          </a:bottom>
          <a:insideH>
            <a:ln w="25400" cap="flat">
              <a:solidFill>
                <a:srgbClr val="000000"/>
              </a:solidFill>
              <a:prstDash val="solid"/>
              <a:miter lim="400000"/>
            </a:ln>
          </a:insideH>
          <a:insideV>
            <a:ln w="254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def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def" i="de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def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def" i="de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def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def" i="de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def" i="de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def" i="de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def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def" i="de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def" i="de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def" i="de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def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def" i="de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def" i="de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def" i="de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def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def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def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def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 b="def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def" i="de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def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def" i="de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Relationship Id="rId50" Type="http://schemas.openxmlformats.org/officeDocument/2006/relationships/slide" Target="slides/slide43.xml"/><Relationship Id="rId51" Type="http://schemas.openxmlformats.org/officeDocument/2006/relationships/slide" Target="slides/slide44.xml"/><Relationship Id="rId52" Type="http://schemas.openxmlformats.org/officeDocument/2006/relationships/slide" Target="slides/slide45.xml"/><Relationship Id="rId53" Type="http://schemas.openxmlformats.org/officeDocument/2006/relationships/slide" Target="slides/slide46.xml"/><Relationship Id="rId54" Type="http://schemas.openxmlformats.org/officeDocument/2006/relationships/slide" Target="slides/slide47.xml"/><Relationship Id="rId55" Type="http://schemas.openxmlformats.org/officeDocument/2006/relationships/slide" Target="slides/slide48.xml"/><Relationship Id="rId56" Type="http://schemas.openxmlformats.org/officeDocument/2006/relationships/slide" Target="slides/slide49.xml"/><Relationship Id="rId57" Type="http://schemas.openxmlformats.org/officeDocument/2006/relationships/slide" Target="slides/slide50.xml"/></Relationships>

</file>

<file path=ppt/media/image1.jpeg>
</file>

<file path=ppt/media/image1.png>
</file>

<file path=ppt/media/image1.tif>
</file>

<file path=ppt/media/image2.png>
</file>

<file path=ppt/media/image2.tif>
</file>

<file path=ppt/media/image3.tif>
</file>

<file path=ppt/media/image4.tif>
</file>

<file path=ppt/media/image5.tif>
</file>

<file path=ppt/media/image6.tif>
</file>

<file path=ppt/media/image7.tif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73" name="Shape 73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584200" latinLnBrk="0">
      <a:defRPr sz="2200">
        <a:latin typeface="Lucida Grande"/>
        <a:ea typeface="Lucida Grande"/>
        <a:cs typeface="Lucida Grande"/>
        <a:sym typeface="Lucida Grande"/>
      </a:defRPr>
    </a:lvl1pPr>
    <a:lvl2pPr indent="457200" defTabSz="584200" latinLnBrk="0">
      <a:defRPr sz="2200">
        <a:latin typeface="Lucida Grande"/>
        <a:ea typeface="Lucida Grande"/>
        <a:cs typeface="Lucida Grande"/>
        <a:sym typeface="Lucida Grande"/>
      </a:defRPr>
    </a:lvl2pPr>
    <a:lvl3pPr indent="914400" defTabSz="584200" latinLnBrk="0">
      <a:defRPr sz="2200">
        <a:latin typeface="Lucida Grande"/>
        <a:ea typeface="Lucida Grande"/>
        <a:cs typeface="Lucida Grande"/>
        <a:sym typeface="Lucida Grande"/>
      </a:defRPr>
    </a:lvl3pPr>
    <a:lvl4pPr indent="1371600" defTabSz="584200" latinLnBrk="0">
      <a:defRPr sz="2200">
        <a:latin typeface="Lucida Grande"/>
        <a:ea typeface="Lucida Grande"/>
        <a:cs typeface="Lucida Grande"/>
        <a:sym typeface="Lucida Grande"/>
      </a:defRPr>
    </a:lvl4pPr>
    <a:lvl5pPr indent="1828800" defTabSz="584200" latinLnBrk="0">
      <a:defRPr sz="2200">
        <a:latin typeface="Lucida Grande"/>
        <a:ea typeface="Lucida Grande"/>
        <a:cs typeface="Lucida Grande"/>
        <a:sym typeface="Lucida Grande"/>
      </a:defRPr>
    </a:lvl5pPr>
    <a:lvl6pPr indent="2286000" defTabSz="584200" latinLnBrk="0">
      <a:defRPr sz="2200">
        <a:latin typeface="Lucida Grande"/>
        <a:ea typeface="Lucida Grande"/>
        <a:cs typeface="Lucida Grande"/>
        <a:sym typeface="Lucida Grande"/>
      </a:defRPr>
    </a:lvl6pPr>
    <a:lvl7pPr indent="2743200" defTabSz="584200" latinLnBrk="0">
      <a:defRPr sz="2200">
        <a:latin typeface="Lucida Grande"/>
        <a:ea typeface="Lucida Grande"/>
        <a:cs typeface="Lucida Grande"/>
        <a:sym typeface="Lucida Grande"/>
      </a:defRPr>
    </a:lvl7pPr>
    <a:lvl8pPr indent="3200400" defTabSz="584200" latinLnBrk="0">
      <a:defRPr sz="2200">
        <a:latin typeface="Lucida Grande"/>
        <a:ea typeface="Lucida Grande"/>
        <a:cs typeface="Lucida Grande"/>
        <a:sym typeface="Lucida Grande"/>
      </a:defRPr>
    </a:lvl8pPr>
    <a:lvl9pPr indent="3657600" defTabSz="584200" latinLnBrk="0">
      <a:defRPr sz="2200">
        <a:latin typeface="Lucida Grande"/>
        <a:ea typeface="Lucida Grande"/>
        <a:cs typeface="Lucida Grande"/>
        <a:sym typeface="Lucida Grand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tif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tif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tif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tif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0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Text"/>
          <p:cNvSpPr txBox="1"/>
          <p:nvPr>
            <p:ph type="title"/>
          </p:nvPr>
        </p:nvSpPr>
        <p:spPr>
          <a:xfrm>
            <a:off x="4851796" y="3286125"/>
            <a:ext cx="14716126" cy="2678907"/>
          </a:xfrm>
          <a:prstGeom prst="rect">
            <a:avLst/>
          </a:prstGeom>
        </p:spPr>
        <p:txBody>
          <a:bodyPr lIns="71437" tIns="71437" rIns="71437" bIns="71437">
            <a:noAutofit/>
          </a:bodyPr>
          <a:lstStyle>
            <a:lvl1pPr algn="ctr">
              <a:defRPr sz="12800"/>
            </a:lvl1pPr>
          </a:lstStyle>
          <a:p>
            <a:pPr/>
            <a:r>
              <a:t>Title Text</a:t>
            </a:r>
          </a:p>
        </p:txBody>
      </p:sp>
      <p:sp>
        <p:nvSpPr>
          <p:cNvPr id="16" name="Body Level One…"/>
          <p:cNvSpPr txBox="1"/>
          <p:nvPr>
            <p:ph type="body" sz="half" idx="1"/>
          </p:nvPr>
        </p:nvSpPr>
        <p:spPr>
          <a:xfrm>
            <a:off x="4833937" y="6250781"/>
            <a:ext cx="14716126" cy="5661423"/>
          </a:xfrm>
          <a:prstGeom prst="rect">
            <a:avLst/>
          </a:prstGeom>
        </p:spPr>
        <p:txBody>
          <a:bodyPr lIns="71437" tIns="71437" rIns="71437" bIns="71437">
            <a:noAutofit/>
          </a:bodyPr>
          <a:lstStyle>
            <a:lvl1pPr marL="0" indent="0" algn="ctr">
              <a:buSzTx/>
              <a:buNone/>
              <a:defRPr sz="6600">
                <a:solidFill>
                  <a:srgbClr val="809CB0"/>
                </a:solidFill>
                <a:latin typeface="Myriad Pro Semibold"/>
                <a:ea typeface="Myriad Pro Semibold"/>
                <a:cs typeface="Myriad Pro Semibold"/>
                <a:sym typeface="Myriad Pro Semibold"/>
              </a:defRPr>
            </a:lvl1pPr>
            <a:lvl2pPr marL="0" indent="0" algn="ctr">
              <a:buSzTx/>
              <a:buNone/>
              <a:defRPr i="1" sz="5000">
                <a:solidFill>
                  <a:srgbClr val="809CB0"/>
                </a:solidFill>
                <a:latin typeface="Myriad Pro Light"/>
                <a:ea typeface="Myriad Pro Light"/>
                <a:cs typeface="Myriad Pro Light"/>
                <a:sym typeface="Myriad Pro Light"/>
              </a:defRPr>
            </a:lvl2pPr>
            <a:lvl3pPr marL="0" indent="0" algn="ctr">
              <a:buSzTx/>
              <a:buNone/>
              <a:defRPr sz="6600">
                <a:solidFill>
                  <a:srgbClr val="515151"/>
                </a:solidFill>
                <a:latin typeface="Myriad Pro Semibold"/>
                <a:ea typeface="Myriad Pro Semibold"/>
                <a:cs typeface="Myriad Pro Semibold"/>
                <a:sym typeface="Myriad Pro Semibold"/>
              </a:defRPr>
            </a:lvl3pPr>
            <a:lvl4pPr marL="0" indent="0" algn="ctr">
              <a:buSzTx/>
              <a:buNone/>
              <a:defRPr sz="6600">
                <a:solidFill>
                  <a:srgbClr val="515151"/>
                </a:solidFill>
                <a:latin typeface="Myriad Pro Semibold"/>
                <a:ea typeface="Myriad Pro Semibold"/>
                <a:cs typeface="Myriad Pro Semibold"/>
                <a:sym typeface="Myriad Pro Semibold"/>
              </a:defRPr>
            </a:lvl4pPr>
            <a:lvl5pPr marL="0" indent="0" algn="ctr">
              <a:buSzTx/>
              <a:buNone/>
              <a:defRPr sz="6600">
                <a:solidFill>
                  <a:srgbClr val="515151"/>
                </a:solidFill>
                <a:latin typeface="Myriad Pro Semibold"/>
                <a:ea typeface="Myriad Pro Semibold"/>
                <a:cs typeface="Myriad Pro Semibold"/>
                <a:sym typeface="Myriad Pro Semibold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7" name="Slide Number"/>
          <p:cNvSpPr txBox="1"/>
          <p:nvPr>
            <p:ph type="sldNum" sz="quarter" idx="2"/>
          </p:nvPr>
        </p:nvSpPr>
        <p:spPr>
          <a:xfrm>
            <a:off x="23736299" y="13233400"/>
            <a:ext cx="312218" cy="28702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3251200" cy="1731618"/>
          </a:xfrm>
          <a:prstGeom prst="rect">
            <a:avLst/>
          </a:prstGeom>
          <a:ln w="12700">
            <a:miter lim="400000"/>
          </a:ln>
        </p:spPr>
      </p:pic>
      <p:sp>
        <p:nvSpPr>
          <p:cNvPr id="19" name="OSG  ·  Cartwright  ·  August 4"/>
          <p:cNvSpPr/>
          <p:nvPr/>
        </p:nvSpPr>
        <p:spPr>
          <a:xfrm>
            <a:off x="10434231" y="13237527"/>
            <a:ext cx="3515538" cy="2870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2200">
                <a:solidFill>
                  <a:srgbClr val="929292"/>
                </a:solidFill>
                <a:latin typeface="Myriad Pro Semibold"/>
                <a:ea typeface="Myriad Pro Semibold"/>
                <a:cs typeface="Myriad Pro Semibold"/>
                <a:sym typeface="Myriad Pro Semibold"/>
              </a:defRPr>
            </a:lvl1pPr>
          </a:lstStyle>
          <a:p>
            <a:pPr/>
            <a:r>
              <a:t>OSG  ·  Cartwright  ·  August 4</a:t>
            </a:r>
          </a:p>
        </p:txBody>
      </p:sp>
      <p:sp>
        <p:nvSpPr>
          <p:cNvPr id="20" name="OSG Virtual School 2021"/>
          <p:cNvSpPr/>
          <p:nvPr/>
        </p:nvSpPr>
        <p:spPr>
          <a:xfrm>
            <a:off x="199229" y="13237527"/>
            <a:ext cx="2931872" cy="2870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2200">
                <a:solidFill>
                  <a:srgbClr val="929292"/>
                </a:solidFill>
                <a:latin typeface="Myriad Pro Semibold"/>
                <a:ea typeface="Myriad Pro Semibold"/>
                <a:cs typeface="Myriad Pro Semibold"/>
                <a:sym typeface="Myriad Pro Semibold"/>
              </a:defRPr>
            </a:lvl1pPr>
          </a:lstStyle>
          <a:p>
            <a:pPr/>
            <a:r>
              <a:t>OSG Virtual School 2021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lide Number"/>
          <p:cNvSpPr txBox="1"/>
          <p:nvPr>
            <p:ph type="sldNum" sz="quarter" idx="2"/>
          </p:nvPr>
        </p:nvSpPr>
        <p:spPr>
          <a:xfrm>
            <a:off x="23736299" y="13233400"/>
            <a:ext cx="312218" cy="28702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7" name="Line"/>
          <p:cNvSpPr/>
          <p:nvPr/>
        </p:nvSpPr>
        <p:spPr>
          <a:xfrm>
            <a:off x="63500" y="1777998"/>
            <a:ext cx="24257001" cy="4"/>
          </a:xfrm>
          <a:prstGeom prst="line">
            <a:avLst/>
          </a:prstGeom>
          <a:ln w="50800">
            <a:solidFill>
              <a:srgbClr val="FF6600"/>
            </a:solidFill>
          </a:ln>
        </p:spPr>
        <p:txBody>
          <a:bodyPr lIns="0" tIns="0" rIns="0" bIns="0"/>
          <a:lstStyle/>
          <a:p>
            <a:pPr defTabSz="642937">
              <a:spcBef>
                <a:spcPts val="1000"/>
              </a:spcBef>
              <a:defRPr sz="4000">
                <a:latin typeface="Myriad Pro Semibold"/>
                <a:ea typeface="Myriad Pro Semibold"/>
                <a:cs typeface="Myriad Pro Semibold"/>
                <a:sym typeface="Myriad Pro Semibold"/>
              </a:defRPr>
            </a:pPr>
          </a:p>
        </p:txBody>
      </p:sp>
      <p:pic>
        <p:nvPicPr>
          <p:cNvPr id="3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3251200" cy="1731618"/>
          </a:xfrm>
          <a:prstGeom prst="rect">
            <a:avLst/>
          </a:prstGeom>
          <a:ln w="12700">
            <a:miter lim="400000"/>
          </a:ln>
        </p:spPr>
      </p:pic>
      <p:sp>
        <p:nvSpPr>
          <p:cNvPr id="39" name="OSG  ·  Cartwright  ·  August 4"/>
          <p:cNvSpPr/>
          <p:nvPr/>
        </p:nvSpPr>
        <p:spPr>
          <a:xfrm>
            <a:off x="10434231" y="13237527"/>
            <a:ext cx="3515538" cy="2870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2200">
                <a:solidFill>
                  <a:srgbClr val="929292"/>
                </a:solidFill>
                <a:latin typeface="Myriad Pro Semibold"/>
                <a:ea typeface="Myriad Pro Semibold"/>
                <a:cs typeface="Myriad Pro Semibold"/>
                <a:sym typeface="Myriad Pro Semibold"/>
              </a:defRPr>
            </a:lvl1pPr>
          </a:lstStyle>
          <a:p>
            <a:pPr/>
            <a:r>
              <a:t>OSG  ·  Cartwright  ·  August 4</a:t>
            </a:r>
          </a:p>
        </p:txBody>
      </p:sp>
      <p:sp>
        <p:nvSpPr>
          <p:cNvPr id="40" name="OSG Virtual School 2021"/>
          <p:cNvSpPr/>
          <p:nvPr/>
        </p:nvSpPr>
        <p:spPr>
          <a:xfrm>
            <a:off x="199229" y="13237527"/>
            <a:ext cx="2931872" cy="2870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2200">
                <a:solidFill>
                  <a:srgbClr val="929292"/>
                </a:solidFill>
                <a:latin typeface="Myriad Pro Semibold"/>
                <a:ea typeface="Myriad Pro Semibold"/>
                <a:cs typeface="Myriad Pro Semibold"/>
                <a:sym typeface="Myriad Pro Semibold"/>
              </a:defRPr>
            </a:lvl1pPr>
          </a:lstStyle>
          <a:p>
            <a:pPr/>
            <a:r>
              <a:t>OSG Virtual School 2021</a:t>
            </a:r>
          </a:p>
        </p:txBody>
      </p:sp>
      <p:sp>
        <p:nvSpPr>
          <p:cNvPr id="41" name="Title Text"/>
          <p:cNvSpPr txBox="1"/>
          <p:nvPr>
            <p:ph type="title"/>
          </p:nvPr>
        </p:nvSpPr>
        <p:spPr>
          <a:xfrm>
            <a:off x="3657600" y="419100"/>
            <a:ext cx="20370800" cy="1250157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entere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lide Number"/>
          <p:cNvSpPr txBox="1"/>
          <p:nvPr>
            <p:ph type="sldNum" sz="quarter" idx="2"/>
          </p:nvPr>
        </p:nvSpPr>
        <p:spPr>
          <a:xfrm>
            <a:off x="23736299" y="13233400"/>
            <a:ext cx="312218" cy="28702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49" name="OSG  ·  Cartwright  ·  August 4"/>
          <p:cNvSpPr/>
          <p:nvPr/>
        </p:nvSpPr>
        <p:spPr>
          <a:xfrm>
            <a:off x="10434231" y="13237527"/>
            <a:ext cx="3515538" cy="2870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2200">
                <a:solidFill>
                  <a:srgbClr val="929292"/>
                </a:solidFill>
                <a:latin typeface="Myriad Pro Semibold"/>
                <a:ea typeface="Myriad Pro Semibold"/>
                <a:cs typeface="Myriad Pro Semibold"/>
                <a:sym typeface="Myriad Pro Semibold"/>
              </a:defRPr>
            </a:lvl1pPr>
          </a:lstStyle>
          <a:p>
            <a:pPr/>
            <a:r>
              <a:t>OSG  ·  Cartwright  ·  August 4</a:t>
            </a:r>
          </a:p>
        </p:txBody>
      </p:sp>
      <p:sp>
        <p:nvSpPr>
          <p:cNvPr id="50" name="OSG Virtual School 2021"/>
          <p:cNvSpPr/>
          <p:nvPr/>
        </p:nvSpPr>
        <p:spPr>
          <a:xfrm>
            <a:off x="199229" y="13237527"/>
            <a:ext cx="2931872" cy="2870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2200">
                <a:solidFill>
                  <a:srgbClr val="929292"/>
                </a:solidFill>
                <a:latin typeface="Myriad Pro Semibold"/>
                <a:ea typeface="Myriad Pro Semibold"/>
                <a:cs typeface="Myriad Pro Semibold"/>
                <a:sym typeface="Myriad Pro Semibold"/>
              </a:defRPr>
            </a:lvl1pPr>
          </a:lstStyle>
          <a:p>
            <a:pPr/>
            <a:r>
              <a:t>OSG Virtual School 2021</a:t>
            </a:r>
          </a:p>
        </p:txBody>
      </p:sp>
      <p:sp>
        <p:nvSpPr>
          <p:cNvPr id="51" name="Line"/>
          <p:cNvSpPr/>
          <p:nvPr/>
        </p:nvSpPr>
        <p:spPr>
          <a:xfrm>
            <a:off x="63500" y="1777998"/>
            <a:ext cx="24257001" cy="4"/>
          </a:xfrm>
          <a:prstGeom prst="line">
            <a:avLst/>
          </a:prstGeom>
          <a:ln w="50800">
            <a:solidFill>
              <a:srgbClr val="FF6600"/>
            </a:solidFill>
          </a:ln>
        </p:spPr>
        <p:txBody>
          <a:bodyPr lIns="0" tIns="0" rIns="0" bIns="0"/>
          <a:lstStyle/>
          <a:p>
            <a:pPr defTabSz="642937">
              <a:spcBef>
                <a:spcPts val="1000"/>
              </a:spcBef>
              <a:defRPr sz="4000">
                <a:latin typeface="Myriad Pro Semibold"/>
                <a:ea typeface="Myriad Pro Semibold"/>
                <a:cs typeface="Myriad Pro Semibold"/>
                <a:sym typeface="Myriad Pro Semibold"/>
              </a:defRPr>
            </a:pPr>
          </a:p>
        </p:txBody>
      </p:sp>
      <p:pic>
        <p:nvPicPr>
          <p:cNvPr id="5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3251200" cy="1731618"/>
          </a:xfrm>
          <a:prstGeom prst="rect">
            <a:avLst/>
          </a:prstGeom>
          <a:ln w="12700">
            <a:miter lim="400000"/>
          </a:ln>
        </p:spPr>
      </p:pic>
      <p:sp>
        <p:nvSpPr>
          <p:cNvPr id="53" name="Title Text"/>
          <p:cNvSpPr txBox="1"/>
          <p:nvPr>
            <p:ph type="title"/>
          </p:nvPr>
        </p:nvSpPr>
        <p:spPr>
          <a:xfrm>
            <a:off x="2438400" y="5992191"/>
            <a:ext cx="19507200" cy="1731618"/>
          </a:xfrm>
          <a:prstGeom prst="rect">
            <a:avLst/>
          </a:prstGeom>
        </p:spPr>
        <p:txBody>
          <a:bodyPr/>
          <a:lstStyle>
            <a:lvl1pPr>
              <a:defRPr sz="10800"/>
            </a:lvl1pPr>
          </a:lstStyle>
          <a:p>
            <a:pPr/>
            <a:r>
              <a:t>Title Text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Code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Body Level One…"/>
          <p:cNvSpPr txBox="1"/>
          <p:nvPr>
            <p:ph type="body" idx="1"/>
          </p:nvPr>
        </p:nvSpPr>
        <p:spPr>
          <a:xfrm>
            <a:off x="2438400" y="2717800"/>
            <a:ext cx="19507200" cy="9652000"/>
          </a:xfrm>
          <a:prstGeom prst="rect">
            <a:avLst/>
          </a:prstGeom>
          <a:solidFill>
            <a:srgbClr val="FFF0E5"/>
          </a:solidFill>
        </p:spPr>
        <p:txBody>
          <a:bodyPr lIns="267890" tIns="267890" rIns="267890" bIns="267890"/>
          <a:lstStyle>
            <a:lvl1pPr marL="0" indent="0">
              <a:lnSpc>
                <a:spcPct val="90000"/>
              </a:lnSpc>
              <a:buSzTx/>
              <a:buNone/>
              <a:defRPr sz="50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lvl1pPr>
            <a:lvl2pPr marL="0" indent="0">
              <a:lnSpc>
                <a:spcPct val="90000"/>
              </a:lnSpc>
              <a:buSzTx/>
              <a:buNone/>
              <a:defRPr sz="50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lvl2pPr>
            <a:lvl3pPr marL="0" indent="0">
              <a:lnSpc>
                <a:spcPct val="90000"/>
              </a:lnSpc>
              <a:buSzTx/>
              <a:buNone/>
              <a:defRPr sz="50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lvl3pPr>
            <a:lvl4pPr marL="0" indent="0">
              <a:lnSpc>
                <a:spcPct val="90000"/>
              </a:lnSpc>
              <a:buSzTx/>
              <a:buNone/>
              <a:defRPr sz="50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lvl4pPr>
            <a:lvl5pPr marL="0" indent="0">
              <a:lnSpc>
                <a:spcPct val="90000"/>
              </a:lnSpc>
              <a:buSzTx/>
              <a:buNone/>
              <a:defRPr sz="5000">
                <a:solidFill>
                  <a:srgbClr val="000000"/>
                </a:solidFill>
                <a:latin typeface="Menlo Regular"/>
                <a:ea typeface="Menlo Regular"/>
                <a:cs typeface="Menlo Regular"/>
                <a:sym typeface="Menlo Regular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1" name="Slide Number"/>
          <p:cNvSpPr txBox="1"/>
          <p:nvPr>
            <p:ph type="sldNum" sz="quarter" idx="2"/>
          </p:nvPr>
        </p:nvSpPr>
        <p:spPr>
          <a:xfrm>
            <a:off x="20669310" y="13072427"/>
            <a:ext cx="312218" cy="28702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62" name="Line"/>
          <p:cNvSpPr/>
          <p:nvPr/>
        </p:nvSpPr>
        <p:spPr>
          <a:xfrm>
            <a:off x="63500" y="1777998"/>
            <a:ext cx="24257001" cy="4"/>
          </a:xfrm>
          <a:prstGeom prst="line">
            <a:avLst/>
          </a:prstGeom>
          <a:ln w="50800">
            <a:solidFill>
              <a:srgbClr val="FF6600"/>
            </a:solidFill>
          </a:ln>
        </p:spPr>
        <p:txBody>
          <a:bodyPr lIns="0" tIns="0" rIns="0" bIns="0"/>
          <a:lstStyle/>
          <a:p>
            <a:pPr defTabSz="642937">
              <a:spcBef>
                <a:spcPts val="1000"/>
              </a:spcBef>
              <a:defRPr sz="4000">
                <a:latin typeface="Myriad Pro Semibold"/>
                <a:ea typeface="Myriad Pro Semibold"/>
                <a:cs typeface="Myriad Pro Semibold"/>
                <a:sym typeface="Myriad Pro Semibold"/>
              </a:defRPr>
            </a:pPr>
          </a:p>
        </p:txBody>
      </p:sp>
      <p:pic>
        <p:nvPicPr>
          <p:cNvPr id="6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3251200" cy="1731618"/>
          </a:xfrm>
          <a:prstGeom prst="rect">
            <a:avLst/>
          </a:prstGeom>
          <a:ln w="12700">
            <a:miter lim="400000"/>
          </a:ln>
        </p:spPr>
      </p:pic>
      <p:sp>
        <p:nvSpPr>
          <p:cNvPr id="64" name="Title Text"/>
          <p:cNvSpPr txBox="1"/>
          <p:nvPr/>
        </p:nvSpPr>
        <p:spPr>
          <a:xfrm>
            <a:off x="3657600" y="416321"/>
            <a:ext cx="20374124" cy="12501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 algn="l">
              <a:defRPr b="1" sz="8400">
                <a:solidFill>
                  <a:srgbClr val="003960"/>
                </a:solidFill>
                <a:latin typeface="+mn-lt"/>
                <a:ea typeface="+mn-ea"/>
                <a:cs typeface="+mn-cs"/>
                <a:sym typeface="Myriad Pro"/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65" name="OSG  ·  Cartwright  ·  August 4"/>
          <p:cNvSpPr/>
          <p:nvPr/>
        </p:nvSpPr>
        <p:spPr>
          <a:xfrm>
            <a:off x="10434231" y="13237527"/>
            <a:ext cx="3515538" cy="2870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2200">
                <a:solidFill>
                  <a:srgbClr val="929292"/>
                </a:solidFill>
                <a:latin typeface="Myriad Pro Semibold"/>
                <a:ea typeface="Myriad Pro Semibold"/>
                <a:cs typeface="Myriad Pro Semibold"/>
                <a:sym typeface="Myriad Pro Semibold"/>
              </a:defRPr>
            </a:lvl1pPr>
          </a:lstStyle>
          <a:p>
            <a:pPr/>
            <a:r>
              <a:t>OSG  ·  Cartwright  ·  August 4</a:t>
            </a:r>
          </a:p>
        </p:txBody>
      </p:sp>
      <p:sp>
        <p:nvSpPr>
          <p:cNvPr id="66" name="OSG Virtual School 2021"/>
          <p:cNvSpPr/>
          <p:nvPr/>
        </p:nvSpPr>
        <p:spPr>
          <a:xfrm>
            <a:off x="199229" y="13237527"/>
            <a:ext cx="2931872" cy="2870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2200">
                <a:solidFill>
                  <a:srgbClr val="929292"/>
                </a:solidFill>
                <a:latin typeface="Myriad Pro Semibold"/>
                <a:ea typeface="Myriad Pro Semibold"/>
                <a:cs typeface="Myriad Pro Semibold"/>
                <a:sym typeface="Myriad Pro Semibold"/>
              </a:defRPr>
            </a:lvl1pPr>
          </a:lstStyle>
          <a:p>
            <a:pPr/>
            <a:r>
              <a:t>OSG Virtual School 2021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tif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ody Level One…"/>
          <p:cNvSpPr txBox="1"/>
          <p:nvPr>
            <p:ph type="body" idx="1"/>
          </p:nvPr>
        </p:nvSpPr>
        <p:spPr>
          <a:xfrm>
            <a:off x="2438400" y="2718593"/>
            <a:ext cx="19507200" cy="965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>
            <a:lvl2pPr marL="1524000" indent="-762000">
              <a:defRPr sz="6500"/>
            </a:lvl2pPr>
            <a:lvl3pPr marL="2211294" indent="-687294">
              <a:defRPr sz="4600"/>
            </a:lvl3pPr>
            <a:lvl4pPr marL="2235200" indent="-711200">
              <a:buSzPct val="100000"/>
              <a:buChar char="–"/>
              <a:defRPr sz="4200"/>
            </a:lvl4pPr>
            <a:lvl5pPr marL="2743200" indent="-711200">
              <a:defRPr sz="4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" name="Line"/>
          <p:cNvSpPr/>
          <p:nvPr/>
        </p:nvSpPr>
        <p:spPr>
          <a:xfrm>
            <a:off x="63500" y="1777998"/>
            <a:ext cx="24257001" cy="4"/>
          </a:xfrm>
          <a:prstGeom prst="line">
            <a:avLst/>
          </a:prstGeom>
          <a:ln w="50800">
            <a:solidFill>
              <a:srgbClr val="FF6600"/>
            </a:solidFill>
          </a:ln>
        </p:spPr>
        <p:txBody>
          <a:bodyPr lIns="0" tIns="0" rIns="0" bIns="0"/>
          <a:lstStyle/>
          <a:p>
            <a:pPr defTabSz="642937">
              <a:spcBef>
                <a:spcPts val="1000"/>
              </a:spcBef>
              <a:defRPr sz="4000">
                <a:latin typeface="Myriad Pro Semibold"/>
                <a:ea typeface="Myriad Pro Semibold"/>
                <a:cs typeface="Myriad Pro Semibold"/>
                <a:sym typeface="Myriad Pro Semibold"/>
              </a:defRPr>
            </a:pPr>
          </a:p>
        </p:txBody>
      </p:sp>
      <p:sp>
        <p:nvSpPr>
          <p:cNvPr id="4" name="Title Text"/>
          <p:cNvSpPr txBox="1"/>
          <p:nvPr>
            <p:ph type="title"/>
          </p:nvPr>
        </p:nvSpPr>
        <p:spPr>
          <a:xfrm>
            <a:off x="3657600" y="416321"/>
            <a:ext cx="20374124" cy="12501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5" name="OSG  ·  Cartwright  ·  August 4"/>
          <p:cNvSpPr/>
          <p:nvPr/>
        </p:nvSpPr>
        <p:spPr>
          <a:xfrm>
            <a:off x="10434231" y="13237527"/>
            <a:ext cx="3515538" cy="2870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2200">
                <a:solidFill>
                  <a:srgbClr val="929292"/>
                </a:solidFill>
                <a:latin typeface="Myriad Pro Semibold"/>
                <a:ea typeface="Myriad Pro Semibold"/>
                <a:cs typeface="Myriad Pro Semibold"/>
                <a:sym typeface="Myriad Pro Semibold"/>
              </a:defRPr>
            </a:lvl1pPr>
          </a:lstStyle>
          <a:p>
            <a:pPr/>
            <a:r>
              <a:t>OSG  ·  Cartwright  ·  August 4</a:t>
            </a:r>
          </a:p>
        </p:txBody>
      </p:sp>
      <p:sp>
        <p:nvSpPr>
          <p:cNvPr id="6" name="OSG Virtual School 2021"/>
          <p:cNvSpPr/>
          <p:nvPr/>
        </p:nvSpPr>
        <p:spPr>
          <a:xfrm>
            <a:off x="199229" y="13237527"/>
            <a:ext cx="2931872" cy="2870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2200">
                <a:solidFill>
                  <a:srgbClr val="929292"/>
                </a:solidFill>
                <a:latin typeface="Myriad Pro Semibold"/>
                <a:ea typeface="Myriad Pro Semibold"/>
                <a:cs typeface="Myriad Pro Semibold"/>
                <a:sym typeface="Myriad Pro Semibold"/>
              </a:defRPr>
            </a:lvl1pPr>
          </a:lstStyle>
          <a:p>
            <a:pPr/>
            <a:r>
              <a:t>OSG Virtual School 2021</a:t>
            </a:r>
          </a:p>
        </p:txBody>
      </p:sp>
      <p:sp>
        <p:nvSpPr>
          <p:cNvPr id="7" name="Slide Number"/>
          <p:cNvSpPr txBox="1"/>
          <p:nvPr>
            <p:ph type="sldNum" sz="quarter" idx="2"/>
          </p:nvPr>
        </p:nvSpPr>
        <p:spPr>
          <a:xfrm>
            <a:off x="23736299" y="13237527"/>
            <a:ext cx="312218" cy="28702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ctr">
            <a:spAutoFit/>
          </a:bodyPr>
          <a:lstStyle>
            <a:lvl1pPr algn="r">
              <a:defRPr sz="2200">
                <a:solidFill>
                  <a:srgbClr val="929292"/>
                </a:solidFill>
                <a:latin typeface="Myriad Pro Semibold"/>
                <a:ea typeface="Myriad Pro Semibold"/>
                <a:cs typeface="Myriad Pro Semibold"/>
                <a:sym typeface="Myriad Pro Semibold"/>
              </a:defRPr>
            </a:lvl1pPr>
          </a:lstStyle>
          <a:p>
            <a:pPr/>
            <a:fld id="{86CB4B4D-7CA3-9044-876B-883B54F8677D}" type="slidenum"/>
          </a:p>
        </p:txBody>
      </p:sp>
      <p:pic>
        <p:nvPicPr>
          <p:cNvPr id="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3251200" cy="1731618"/>
          </a:xfrm>
          <a:prstGeom prst="rect">
            <a:avLst/>
          </a:prstGeom>
          <a:ln w="12700">
            <a:miter lim="400000"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</p:sldLayoutIdLst>
  <p:transition xmlns:p14="http://schemas.microsoft.com/office/powerpoint/2010/main" spd="med" advClick="1"/>
  <p:txStyles>
    <p:titleStyle>
      <a:lvl1pPr marL="0" marR="0" indent="0" algn="l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8400" u="none">
          <a:solidFill>
            <a:srgbClr val="003960"/>
          </a:solidFill>
          <a:uFillTx/>
          <a:latin typeface="+mn-lt"/>
          <a:ea typeface="+mn-ea"/>
          <a:cs typeface="+mn-cs"/>
          <a:sym typeface="Myriad Pro"/>
        </a:defRPr>
      </a:lvl1pPr>
      <a:lvl2pPr marL="0" marR="0" indent="457200" algn="l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8400" u="none">
          <a:solidFill>
            <a:srgbClr val="003960"/>
          </a:solidFill>
          <a:uFillTx/>
          <a:latin typeface="+mn-lt"/>
          <a:ea typeface="+mn-ea"/>
          <a:cs typeface="+mn-cs"/>
          <a:sym typeface="Myriad Pro"/>
        </a:defRPr>
      </a:lvl2pPr>
      <a:lvl3pPr marL="0" marR="0" indent="914400" algn="l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8400" u="none">
          <a:solidFill>
            <a:srgbClr val="003960"/>
          </a:solidFill>
          <a:uFillTx/>
          <a:latin typeface="+mn-lt"/>
          <a:ea typeface="+mn-ea"/>
          <a:cs typeface="+mn-cs"/>
          <a:sym typeface="Myriad Pro"/>
        </a:defRPr>
      </a:lvl3pPr>
      <a:lvl4pPr marL="0" marR="0" indent="1371600" algn="l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8400" u="none">
          <a:solidFill>
            <a:srgbClr val="003960"/>
          </a:solidFill>
          <a:uFillTx/>
          <a:latin typeface="+mn-lt"/>
          <a:ea typeface="+mn-ea"/>
          <a:cs typeface="+mn-cs"/>
          <a:sym typeface="Myriad Pro"/>
        </a:defRPr>
      </a:lvl4pPr>
      <a:lvl5pPr marL="0" marR="0" indent="1828800" algn="l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8400" u="none">
          <a:solidFill>
            <a:srgbClr val="003960"/>
          </a:solidFill>
          <a:uFillTx/>
          <a:latin typeface="+mn-lt"/>
          <a:ea typeface="+mn-ea"/>
          <a:cs typeface="+mn-cs"/>
          <a:sym typeface="Myriad Pro"/>
        </a:defRPr>
      </a:lvl5pPr>
      <a:lvl6pPr marL="0" marR="0" indent="2286000" algn="l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8400" u="none">
          <a:solidFill>
            <a:srgbClr val="003960"/>
          </a:solidFill>
          <a:uFillTx/>
          <a:latin typeface="+mn-lt"/>
          <a:ea typeface="+mn-ea"/>
          <a:cs typeface="+mn-cs"/>
          <a:sym typeface="Myriad Pro"/>
        </a:defRPr>
      </a:lvl6pPr>
      <a:lvl7pPr marL="0" marR="0" indent="2743200" algn="l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8400" u="none">
          <a:solidFill>
            <a:srgbClr val="003960"/>
          </a:solidFill>
          <a:uFillTx/>
          <a:latin typeface="+mn-lt"/>
          <a:ea typeface="+mn-ea"/>
          <a:cs typeface="+mn-cs"/>
          <a:sym typeface="Myriad Pro"/>
        </a:defRPr>
      </a:lvl7pPr>
      <a:lvl8pPr marL="0" marR="0" indent="3200400" algn="l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8400" u="none">
          <a:solidFill>
            <a:srgbClr val="003960"/>
          </a:solidFill>
          <a:uFillTx/>
          <a:latin typeface="+mn-lt"/>
          <a:ea typeface="+mn-ea"/>
          <a:cs typeface="+mn-cs"/>
          <a:sym typeface="Myriad Pro"/>
        </a:defRPr>
      </a:lvl8pPr>
      <a:lvl9pPr marL="0" marR="0" indent="3657600" algn="l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0" strike="noStrike" sz="8400" u="none">
          <a:solidFill>
            <a:srgbClr val="003960"/>
          </a:solidFill>
          <a:uFillTx/>
          <a:latin typeface="+mn-lt"/>
          <a:ea typeface="+mn-ea"/>
          <a:cs typeface="+mn-cs"/>
          <a:sym typeface="Myriad Pro"/>
        </a:defRPr>
      </a:lvl9pPr>
    </p:titleStyle>
    <p:bodyStyle>
      <a:lvl1pPr marL="762000" marR="0" indent="-762000" algn="l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7200" u="none">
          <a:solidFill>
            <a:srgbClr val="003960"/>
          </a:solidFill>
          <a:uFillTx/>
          <a:latin typeface="+mn-lt"/>
          <a:ea typeface="+mn-ea"/>
          <a:cs typeface="+mn-cs"/>
          <a:sym typeface="Myriad Pro"/>
        </a:defRPr>
      </a:lvl1pPr>
      <a:lvl2pPr marL="1606061" marR="0" indent="-844061" algn="l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00000"/>
        <a:buFontTx/>
        <a:buChar char="–"/>
        <a:tabLst/>
        <a:defRPr b="0" baseline="0" cap="none" i="0" spc="0" strike="noStrike" sz="7200" u="none">
          <a:solidFill>
            <a:srgbClr val="003960"/>
          </a:solidFill>
          <a:uFillTx/>
          <a:latin typeface="+mn-lt"/>
          <a:ea typeface="+mn-ea"/>
          <a:cs typeface="+mn-cs"/>
          <a:sym typeface="Myriad Pro"/>
        </a:defRPr>
      </a:lvl2pPr>
      <a:lvl3pPr marL="2091764" marR="0" indent="-1075764" algn="l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7200" u="none">
          <a:solidFill>
            <a:srgbClr val="003960"/>
          </a:solidFill>
          <a:uFillTx/>
          <a:latin typeface="+mn-lt"/>
          <a:ea typeface="+mn-ea"/>
          <a:cs typeface="+mn-cs"/>
          <a:sym typeface="Myriad Pro"/>
        </a:defRPr>
      </a:lvl3pPr>
      <a:lvl4pPr marL="2743200" marR="0" indent="-1219200" algn="l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7200" u="none">
          <a:solidFill>
            <a:srgbClr val="003960"/>
          </a:solidFill>
          <a:uFillTx/>
          <a:latin typeface="+mn-lt"/>
          <a:ea typeface="+mn-ea"/>
          <a:cs typeface="+mn-cs"/>
          <a:sym typeface="Myriad Pro"/>
        </a:defRPr>
      </a:lvl4pPr>
      <a:lvl5pPr marL="3251200" marR="0" indent="-1219200" algn="l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7200" u="none">
          <a:solidFill>
            <a:srgbClr val="003960"/>
          </a:solidFill>
          <a:uFillTx/>
          <a:latin typeface="+mn-lt"/>
          <a:ea typeface="+mn-ea"/>
          <a:cs typeface="+mn-cs"/>
          <a:sym typeface="Myriad Pro"/>
        </a:defRPr>
      </a:lvl5pPr>
      <a:lvl6pPr marL="3759200" marR="0" indent="-1219200" algn="l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7200" u="none">
          <a:solidFill>
            <a:srgbClr val="003960"/>
          </a:solidFill>
          <a:uFillTx/>
          <a:latin typeface="+mn-lt"/>
          <a:ea typeface="+mn-ea"/>
          <a:cs typeface="+mn-cs"/>
          <a:sym typeface="Myriad Pro"/>
        </a:defRPr>
      </a:lvl6pPr>
      <a:lvl7pPr marL="4267200" marR="0" indent="-1219200" algn="l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7200" u="none">
          <a:solidFill>
            <a:srgbClr val="003960"/>
          </a:solidFill>
          <a:uFillTx/>
          <a:latin typeface="+mn-lt"/>
          <a:ea typeface="+mn-ea"/>
          <a:cs typeface="+mn-cs"/>
          <a:sym typeface="Myriad Pro"/>
        </a:defRPr>
      </a:lvl7pPr>
      <a:lvl8pPr marL="4775200" marR="0" indent="-1219200" algn="l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7200" u="none">
          <a:solidFill>
            <a:srgbClr val="003960"/>
          </a:solidFill>
          <a:uFillTx/>
          <a:latin typeface="+mn-lt"/>
          <a:ea typeface="+mn-ea"/>
          <a:cs typeface="+mn-cs"/>
          <a:sym typeface="Myriad Pro"/>
        </a:defRPr>
      </a:lvl8pPr>
      <a:lvl9pPr marL="5283200" marR="0" indent="-1219200" algn="l" defTabSz="821531" rtl="0" latinLnBrk="0">
        <a:lnSpc>
          <a:spcPct val="100000"/>
        </a:lnSpc>
        <a:spcBef>
          <a:spcPts val="0"/>
        </a:spcBef>
        <a:spcAft>
          <a:spcPts val="0"/>
        </a:spcAft>
        <a:buClrTx/>
        <a:buSzPct val="150000"/>
        <a:buFontTx/>
        <a:buChar char="•"/>
        <a:tabLst/>
        <a:defRPr b="0" baseline="0" cap="none" i="0" spc="0" strike="noStrike" sz="7200" u="none">
          <a:solidFill>
            <a:srgbClr val="003960"/>
          </a:solidFill>
          <a:uFillTx/>
          <a:latin typeface="+mn-lt"/>
          <a:ea typeface="+mn-ea"/>
          <a:cs typeface="+mn-cs"/>
          <a:sym typeface="Myriad Pro"/>
        </a:defRPr>
      </a:lvl9pPr>
    </p:bodyStyle>
    <p:otherStyle>
      <a:lvl1pPr marL="0" marR="0" indent="0" algn="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Myriad Pro Semibold"/>
        </a:defRPr>
      </a:lvl1pPr>
      <a:lvl2pPr marL="0" marR="0" indent="457200" algn="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Myriad Pro Semibold"/>
        </a:defRPr>
      </a:lvl2pPr>
      <a:lvl3pPr marL="0" marR="0" indent="914400" algn="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Myriad Pro Semibold"/>
        </a:defRPr>
      </a:lvl3pPr>
      <a:lvl4pPr marL="0" marR="0" indent="1371600" algn="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Myriad Pro Semibold"/>
        </a:defRPr>
      </a:lvl4pPr>
      <a:lvl5pPr marL="0" marR="0" indent="1828800" algn="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Myriad Pro Semibold"/>
        </a:defRPr>
      </a:lvl5pPr>
      <a:lvl6pPr marL="0" marR="0" indent="2286000" algn="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Myriad Pro Semibold"/>
        </a:defRPr>
      </a:lvl6pPr>
      <a:lvl7pPr marL="0" marR="0" indent="2743200" algn="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Myriad Pro Semibold"/>
        </a:defRPr>
      </a:lvl7pPr>
      <a:lvl8pPr marL="0" marR="0" indent="3200400" algn="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Myriad Pro Semibold"/>
        </a:defRPr>
      </a:lvl8pPr>
      <a:lvl9pPr marL="0" marR="0" indent="3657600" algn="r" defTabSz="821531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200" u="none">
          <a:solidFill>
            <a:schemeClr val="tx1"/>
          </a:solidFill>
          <a:uFillTx/>
          <a:latin typeface="+mn-lt"/>
          <a:ea typeface="+mn-ea"/>
          <a:cs typeface="+mn-cs"/>
          <a:sym typeface="Myriad Pro Semibold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7.tif"/></Relationships>
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"/></Relationships>

</file>

<file path=ppt/slides/_rels/slide4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4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4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support.opensciencegrid.org/support/solutions/articles/5000640421-acknowledging-the-open-science-grid" TargetMode="External"/></Relationships>

</file>

<file path=ppt/slides/_rels/slide4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"/></Relationships>

</file>

<file path=ppt/slides/_rels/slide5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Introduction to OSG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Introduction to OSG</a:t>
            </a:r>
          </a:p>
        </p:txBody>
      </p:sp>
      <p:sp>
        <p:nvSpPr>
          <p:cNvPr id="76" name="Tim Cartwright…"/>
          <p:cNvSpPr txBox="1"/>
          <p:nvPr>
            <p:ph type="subTitle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Tim Cartwright</a:t>
            </a:r>
          </a:p>
          <a:p>
            <a:pPr lvl="1"/>
            <a:r>
              <a:t>OSG User School Director &amp; OSG Special Projects Manager</a:t>
            </a:r>
          </a:p>
          <a:p>
            <a:pPr lvl="1"/>
            <a:r>
              <a:t>University of Wisconsin–Madison</a:t>
            </a:r>
          </a:p>
        </p:txBody>
      </p:sp>
      <p:sp>
        <p:nvSpPr>
          <p:cNvPr id="77" name="Slide Number"/>
          <p:cNvSpPr txBox="1"/>
          <p:nvPr>
            <p:ph type="sldNum" sz="quarter" idx="2"/>
          </p:nvPr>
        </p:nvSpPr>
        <p:spPr>
          <a:xfrm>
            <a:off x="23886058" y="13233400"/>
            <a:ext cx="162459" cy="28702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18" name="OSG: Distributed HTC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OSG: </a:t>
            </a:r>
            <a:r>
              <a:rPr i="1"/>
              <a:t>Distributed</a:t>
            </a:r>
            <a:r>
              <a:t> HTC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What would you do with logins to 10 clusters?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would you do with logins to 10 clusters?</a:t>
            </a:r>
          </a:p>
          <a:p>
            <a:pPr lvl="1"/>
            <a:r>
              <a:t>5 sites run HTCondor, 3 Slurm, 1 PBS, 1 LSF</a:t>
            </a:r>
          </a:p>
          <a:p>
            <a:pPr lvl="1"/>
            <a:r>
              <a:t>1 site focuses on special hardware (GPUs)</a:t>
            </a:r>
          </a:p>
          <a:p>
            <a:pPr lvl="1"/>
            <a:r>
              <a:t>2 sites have some servers with lots of memory</a:t>
            </a:r>
          </a:p>
          <a:p>
            <a:pPr lvl="1"/>
            <a:r>
              <a:t>All Linux… 3 RHEL, 4 CentOS, 2 Rocky, and 1 Ubuntu</a:t>
            </a:r>
          </a:p>
          <a:p>
            <a:pPr lvl="1"/>
            <a:r>
              <a:t>1 site only takes biology-related jobs</a:t>
            </a:r>
          </a:p>
          <a:p>
            <a:pPr lvl="1"/>
            <a:r>
              <a:t>4 sites limit job duration, but different limits on each</a:t>
            </a:r>
          </a:p>
          <a:p>
            <a:pPr>
              <a:spcBef>
                <a:spcPts val="4000"/>
              </a:spcBef>
            </a:pPr>
            <a:r>
              <a:t>You want to run 2,000 jobs … go!</a:t>
            </a:r>
          </a:p>
        </p:txBody>
      </p:sp>
      <p:sp>
        <p:nvSpPr>
          <p:cNvPr id="121" name="A dHTC Challeng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 dHTC Challenge</a:t>
            </a:r>
          </a:p>
        </p:txBody>
      </p:sp>
      <p:sp>
        <p:nvSpPr>
          <p:cNvPr id="122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One could imagine this process: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One could imagine this process:</a:t>
            </a:r>
          </a:p>
          <a:p>
            <a:pPr lvl="1">
              <a:spcBef>
                <a:spcPts val="1000"/>
              </a:spcBef>
              <a:buAutoNum type="arabicPeriod" startAt="1"/>
            </a:pPr>
            <a:r>
              <a:t>Log in to System #1, check availability, submit 200</a:t>
            </a:r>
          </a:p>
          <a:p>
            <a:pPr lvl="1">
              <a:spcBef>
                <a:spcPts val="1000"/>
              </a:spcBef>
              <a:buAutoNum type="arabicPeriod" startAt="1"/>
            </a:pPr>
            <a:r>
              <a:t>Log in to System #2, check availability, submit 150</a:t>
            </a:r>
          </a:p>
          <a:p>
            <a:pPr lvl="1">
              <a:spcBef>
                <a:spcPts val="1000"/>
              </a:spcBef>
              <a:buAutoNum type="arabicPeriod" startAt="1"/>
            </a:pPr>
            <a:r>
              <a:t>Log in to System #3, check availability, submit 400</a:t>
            </a:r>
          </a:p>
          <a:p>
            <a:pPr lvl="1">
              <a:spcBef>
                <a:spcPts val="1000"/>
              </a:spcBef>
              <a:buAutoNum type="arabicPeriod" startAt="1"/>
            </a:pPr>
            <a:r>
              <a:t>Log in to System #4, </a:t>
            </a:r>
            <a:r>
              <a:rPr i="1"/>
              <a:t>oh wait, it’s down today</a:t>
            </a:r>
          </a:p>
          <a:p>
            <a:pPr lvl="1">
              <a:spcBef>
                <a:spcPts val="1000"/>
              </a:spcBef>
              <a:buAutoNum type="arabicPeriod" startAt="1"/>
            </a:pPr>
            <a:r>
              <a:t>Log in to System #5, check availability, submit 350</a:t>
            </a:r>
          </a:p>
          <a:p>
            <a:pPr lvl="1">
              <a:spcBef>
                <a:spcPts val="1000"/>
              </a:spcBef>
              <a:buAutoNum type="arabicPeriod" startAt="1"/>
            </a:pPr>
            <a:r>
              <a:t>…</a:t>
            </a:r>
          </a:p>
          <a:p>
            <a:pPr lvl="1" marL="0" indent="0">
              <a:spcBef>
                <a:spcPts val="4000"/>
              </a:spcBef>
              <a:buSzTx/>
              <a:buNone/>
            </a:pPr>
            <a:r>
              <a:t>Which jobs are left to submit? Which are running? </a:t>
            </a:r>
            <a:r>
              <a:rPr>
                <a:latin typeface="Myriad Pro Semibold"/>
                <a:ea typeface="Myriad Pro Semibold"/>
                <a:cs typeface="Myriad Pro Semibold"/>
                <a:sym typeface="Myriad Pro Semibold"/>
              </a:rPr>
              <a:t>Help!</a:t>
            </a:r>
          </a:p>
        </p:txBody>
      </p:sp>
      <p:sp>
        <p:nvSpPr>
          <p:cNvPr id="125" name="Manual dHTC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Manual dHTC</a:t>
            </a:r>
          </a:p>
        </p:txBody>
      </p:sp>
      <p:sp>
        <p:nvSpPr>
          <p:cNvPr id="126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Automation can help, but…"/>
          <p:cNvSpPr txBox="1"/>
          <p:nvPr>
            <p:ph type="body" idx="1"/>
          </p:nvPr>
        </p:nvSpPr>
        <p:spPr>
          <a:xfrm>
            <a:off x="2438400" y="3852571"/>
            <a:ext cx="19507200" cy="8518023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Automation can help,</a:t>
            </a:r>
            <a:br/>
            <a:r>
              <a:t>but…</a:t>
            </a:r>
          </a:p>
        </p:txBody>
      </p:sp>
      <p:sp>
        <p:nvSpPr>
          <p:cNvPr id="129" name="Automation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Automation?</a:t>
            </a:r>
          </a:p>
        </p:txBody>
      </p:sp>
      <p:sp>
        <p:nvSpPr>
          <p:cNvPr id="130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31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596131" y="2716515"/>
            <a:ext cx="9355051" cy="9470975"/>
          </a:xfrm>
          <a:prstGeom prst="rect">
            <a:avLst/>
          </a:prstGeom>
          <a:ln w="12700">
            <a:miter lim="400000"/>
          </a:ln>
        </p:spPr>
      </p:pic>
      <p:sp>
        <p:nvSpPr>
          <p:cNvPr id="132" name="https://xkcd.com/1319/"/>
          <p:cNvSpPr txBox="1"/>
          <p:nvPr/>
        </p:nvSpPr>
        <p:spPr>
          <a:xfrm>
            <a:off x="18871901" y="12297826"/>
            <a:ext cx="3133167" cy="450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400">
                <a:solidFill>
                  <a:srgbClr val="5E5E5E"/>
                </a:solidFill>
                <a:latin typeface="+mn-lt"/>
                <a:ea typeface="+mn-ea"/>
                <a:cs typeface="+mn-cs"/>
                <a:sym typeface="Myriad Pro"/>
              </a:defRPr>
            </a:lvl1pPr>
          </a:lstStyle>
          <a:p>
            <a:pPr/>
            <a:r>
              <a:t>https://xkcd.com/1319/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There are fundamental flaws to this approach: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sz="6800"/>
            </a:pPr>
            <a:r>
              <a:t>There are fundamental flaws to this approach:</a:t>
            </a:r>
          </a:p>
          <a:p>
            <a:pPr marL="719666" indent="-719666">
              <a:spcBef>
                <a:spcPts val="2000"/>
              </a:spcBef>
              <a:defRPr sz="6800"/>
            </a:pPr>
            <a:r>
              <a:t>Commits jobs to clusters </a:t>
            </a:r>
            <a:r>
              <a:rPr i="1"/>
              <a:t>before</a:t>
            </a:r>
            <a:r>
              <a:t> getting resources!</a:t>
            </a:r>
          </a:p>
          <a:p>
            <a:pPr marL="719666" indent="-719666">
              <a:spcBef>
                <a:spcPts val="2000"/>
              </a:spcBef>
              <a:defRPr sz="6800"/>
            </a:pPr>
            <a:r>
              <a:t>Uses only a snapshot of availability</a:t>
            </a:r>
          </a:p>
          <a:p>
            <a:pPr marL="719666" indent="-719666">
              <a:spcBef>
                <a:spcPts val="2000"/>
              </a:spcBef>
              <a:defRPr sz="6800"/>
            </a:pPr>
            <a:r>
              <a:t>Things could turn out very differently than planned</a:t>
            </a:r>
          </a:p>
          <a:p>
            <a:pPr lvl="1" marL="1559169" indent="-797169">
              <a:defRPr sz="6800"/>
            </a:pPr>
            <a:r>
              <a:t>Other users get resources first (and run for days)</a:t>
            </a:r>
          </a:p>
          <a:p>
            <a:pPr lvl="1" marL="1559169" indent="-797169">
              <a:defRPr sz="6800"/>
            </a:pPr>
            <a:r>
              <a:t>Your jobs don’t actually match resources</a:t>
            </a:r>
          </a:p>
          <a:p>
            <a:pPr lvl="1" marL="1559169" indent="-797169">
              <a:defRPr sz="6800"/>
            </a:pPr>
            <a:r>
              <a:t>Your jobs start, but fail every time</a:t>
            </a:r>
          </a:p>
        </p:txBody>
      </p:sp>
      <p:sp>
        <p:nvSpPr>
          <p:cNvPr id="135" name="Fundamental Flaw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Fundamental Flaws</a:t>
            </a:r>
          </a:p>
        </p:txBody>
      </p:sp>
      <p:sp>
        <p:nvSpPr>
          <p:cNvPr id="136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et resources first (due to demand or being idle)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lnSpc>
                <a:spcPts val="8000"/>
              </a:lnSpc>
              <a:spcBef>
                <a:spcPts val="2000"/>
              </a:spcBef>
            </a:pPr>
            <a:r>
              <a:t>Get resources first (due to demand or being idle)</a:t>
            </a:r>
          </a:p>
          <a:p>
            <a:pPr>
              <a:lnSpc>
                <a:spcPts val="8000"/>
              </a:lnSpc>
              <a:spcBef>
                <a:spcPts val="2000"/>
              </a:spcBef>
            </a:pPr>
            <a:r>
              <a:t>Consolidate resources into a pool</a:t>
            </a:r>
          </a:p>
          <a:p>
            <a:pPr>
              <a:lnSpc>
                <a:spcPts val="8000"/>
              </a:lnSpc>
              <a:spcBef>
                <a:spcPts val="2000"/>
              </a:spcBef>
            </a:pPr>
            <a:r>
              <a:t>Provide users with an Access Point into the pool</a:t>
            </a:r>
            <a:br/>
            <a:r>
              <a:t>(not quite </a:t>
            </a:r>
            <a:r>
              <a:rPr i="1"/>
              <a:t>submit locally</a:t>
            </a:r>
            <a:r>
              <a:t>, but at least just 1 place)</a:t>
            </a:r>
          </a:p>
          <a:p>
            <a:pPr>
              <a:lnSpc>
                <a:spcPts val="8000"/>
              </a:lnSpc>
              <a:spcBef>
                <a:spcPts val="2000"/>
              </a:spcBef>
            </a:pPr>
            <a:r>
              <a:t>Automate management of resources and jobs</a:t>
            </a:r>
          </a:p>
          <a:p>
            <a:pPr>
              <a:lnSpc>
                <a:spcPts val="8000"/>
              </a:lnSpc>
              <a:spcBef>
                <a:spcPts val="2000"/>
              </a:spcBef>
            </a:pPr>
            <a:r>
              <a:t>Sounds easy, right? 😉</a:t>
            </a:r>
          </a:p>
        </p:txBody>
      </p:sp>
      <p:sp>
        <p:nvSpPr>
          <p:cNvPr id="139" name="A Better Approach to dHTC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 Better Approach to dHTC</a:t>
            </a:r>
          </a:p>
        </p:txBody>
      </p:sp>
      <p:sp>
        <p:nvSpPr>
          <p:cNvPr id="140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43" name="OSG dHTC Diagram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OSG dHTC Diagram</a:t>
            </a:r>
          </a:p>
        </p:txBody>
      </p:sp>
      <p:graphicFrame>
        <p:nvGraphicFramePr>
          <p:cNvPr id="144" name="Wisconsin"/>
          <p:cNvGraphicFramePr/>
          <p:nvPr/>
        </p:nvGraphicFramePr>
        <p:xfrm>
          <a:off x="15628219" y="2771813"/>
          <a:ext cx="3540939" cy="2931287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{8F44A2F1-9E1F-4B54-A3A2-5F16C0AD49E2}</a:tableStyleId>
              </a:tblPr>
              <a:tblGrid>
                <a:gridCol w="3175000"/>
              </a:tblGrid>
              <a:tr h="634999">
                <a:tc>
                  <a:txBody>
                    <a:bodyPr/>
                    <a:lstStyle/>
                    <a:p>
                      <a:pPr algn="ctr" defTabSz="642937">
                        <a:spcBef>
                          <a:spcPts val="1000"/>
                        </a:spcBef>
                        <a:defRPr sz="1800"/>
                      </a:pPr>
                      <a:r>
                        <a:rPr sz="4000">
                          <a:latin typeface="Myriad Pro Semibold"/>
                          <a:ea typeface="Myriad Pro Semibold"/>
                          <a:cs typeface="Myriad Pro Semibold"/>
                        </a:rPr>
                        <a:t>Wisconsin</a:t>
                      </a:r>
                    </a:p>
                  </a:txBody>
                  <a:tcPr marL="0" marR="0" marT="0" marB="0" anchor="ctr" anchorCtr="0" horzOverflow="overflow">
                    <a:lnL/>
                    <a:lnR/>
                    <a:lnT/>
                    <a:solidFill>
                      <a:srgbClr val="000000">
                        <a:alpha val="0"/>
                      </a:srgbClr>
                    </a:solidFill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graphicFrame>
        <p:nvGraphicFramePr>
          <p:cNvPr id="145" name="Chicago"/>
          <p:cNvGraphicFramePr/>
          <p:nvPr/>
        </p:nvGraphicFramePr>
        <p:xfrm>
          <a:off x="15628219" y="6743165"/>
          <a:ext cx="3540939" cy="2931287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{8F44A2F1-9E1F-4B54-A3A2-5F16C0AD49E2}</a:tableStyleId>
              </a:tblPr>
              <a:tblGrid>
                <a:gridCol w="3175000"/>
              </a:tblGrid>
              <a:tr h="634999">
                <a:tc>
                  <a:txBody>
                    <a:bodyPr/>
                    <a:lstStyle/>
                    <a:p>
                      <a:pPr algn="ctr" defTabSz="642937">
                        <a:spcBef>
                          <a:spcPts val="1000"/>
                        </a:spcBef>
                        <a:defRPr sz="1800"/>
                      </a:pPr>
                      <a:r>
                        <a:rPr sz="4000">
                          <a:latin typeface="Myriad Pro Semibold"/>
                          <a:ea typeface="Myriad Pro Semibold"/>
                          <a:cs typeface="Myriad Pro Semibold"/>
                        </a:rPr>
                        <a:t>Chicago</a:t>
                      </a:r>
                    </a:p>
                  </a:txBody>
                  <a:tcPr marL="0" marR="0" marT="0" marB="0" anchor="ctr" anchorCtr="0" horzOverflow="overflow">
                    <a:lnL/>
                    <a:lnR/>
                    <a:lnT/>
                    <a:solidFill>
                      <a:srgbClr val="000000">
                        <a:alpha val="0"/>
                      </a:srgbClr>
                    </a:solidFill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graphicFrame>
        <p:nvGraphicFramePr>
          <p:cNvPr id="146" name="Nebraska"/>
          <p:cNvGraphicFramePr/>
          <p:nvPr/>
        </p:nvGraphicFramePr>
        <p:xfrm>
          <a:off x="11584584" y="4728938"/>
          <a:ext cx="3540939" cy="2931287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{8F44A2F1-9E1F-4B54-A3A2-5F16C0AD49E2}</a:tableStyleId>
              </a:tblPr>
              <a:tblGrid>
                <a:gridCol w="3175000"/>
              </a:tblGrid>
              <a:tr h="634999">
                <a:tc>
                  <a:txBody>
                    <a:bodyPr/>
                    <a:lstStyle/>
                    <a:p>
                      <a:pPr algn="ctr" defTabSz="642937">
                        <a:spcBef>
                          <a:spcPts val="1000"/>
                        </a:spcBef>
                        <a:defRPr sz="1800"/>
                      </a:pPr>
                      <a:r>
                        <a:rPr sz="4000">
                          <a:latin typeface="Myriad Pro Semibold"/>
                          <a:ea typeface="Myriad Pro Semibold"/>
                          <a:cs typeface="Myriad Pro Semibold"/>
                        </a:rPr>
                        <a:t>Nebraska</a:t>
                      </a:r>
                    </a:p>
                  </a:txBody>
                  <a:tcPr marL="0" marR="0" marT="0" marB="0" anchor="ctr" anchorCtr="0" horzOverflow="overflow">
                    <a:lnL/>
                    <a:lnR/>
                    <a:lnT/>
                    <a:solidFill>
                      <a:srgbClr val="000000">
                        <a:alpha val="0"/>
                      </a:srgbClr>
                    </a:solidFill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
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graphicFrame>
        <p:nvGraphicFramePr>
          <p:cNvPr id="147" name="San Diego"/>
          <p:cNvGraphicFramePr/>
          <p:nvPr/>
        </p:nvGraphicFramePr>
        <p:xfrm>
          <a:off x="11584584" y="9026573"/>
          <a:ext cx="3540939" cy="2931287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{8F44A2F1-9E1F-4B54-A3A2-5F16C0AD49E2}</a:tableStyleId>
              </a:tblPr>
              <a:tblGrid>
                <a:gridCol w="3175000"/>
              </a:tblGrid>
              <a:tr h="634999">
                <a:tc>
                  <a:txBody>
                    <a:bodyPr/>
                    <a:lstStyle/>
                    <a:p>
                      <a:pPr algn="ctr" defTabSz="642937">
                        <a:spcBef>
                          <a:spcPts val="1000"/>
                        </a:spcBef>
                        <a:defRPr sz="1800"/>
                      </a:pPr>
                      <a:r>
                        <a:rPr sz="4000">
                          <a:latin typeface="Myriad Pro Semibold"/>
                          <a:ea typeface="Myriad Pro Semibold"/>
                          <a:cs typeface="Myriad Pro Semibold"/>
                        </a:rPr>
                        <a:t>San Diego</a:t>
                      </a:r>
                    </a:p>
                  </a:txBody>
                  <a:tcPr marL="0" marR="0" marT="0" marB="0" anchor="ctr" anchorCtr="0" horzOverflow="overflow">
                    <a:lnL/>
                    <a:lnR/>
                    <a:lnT/>
                    <a:solidFill>
                      <a:srgbClr val="000000">
                        <a:alpha val="0"/>
                      </a:srgbClr>
                    </a:solidFill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graphicFrame>
        <p:nvGraphicFramePr>
          <p:cNvPr id="148" name="Syracuse"/>
          <p:cNvGraphicFramePr/>
          <p:nvPr/>
        </p:nvGraphicFramePr>
        <p:xfrm>
          <a:off x="19659155" y="3563352"/>
          <a:ext cx="3540938" cy="2931287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{8F44A2F1-9E1F-4B54-A3A2-5F16C0AD49E2}</a:tableStyleId>
              </a:tblPr>
              <a:tblGrid>
                <a:gridCol w="3175000"/>
              </a:tblGrid>
              <a:tr h="634999">
                <a:tc>
                  <a:txBody>
                    <a:bodyPr/>
                    <a:lstStyle/>
                    <a:p>
                      <a:pPr algn="ctr" defTabSz="642937">
                        <a:spcBef>
                          <a:spcPts val="1000"/>
                        </a:spcBef>
                        <a:defRPr sz="1800"/>
                      </a:pPr>
                      <a:r>
                        <a:rPr sz="4000">
                          <a:latin typeface="Myriad Pro Semibold"/>
                          <a:ea typeface="Myriad Pro Semibold"/>
                          <a:cs typeface="Myriad Pro Semibold"/>
                        </a:rPr>
                        <a:t>Syracuse</a:t>
                      </a:r>
                    </a:p>
                  </a:txBody>
                  <a:tcPr marL="0" marR="0" marT="0" marB="0" anchor="ctr" anchorCtr="0" horzOverflow="overflow">
                    <a:lnL/>
                    <a:lnR/>
                    <a:lnT/>
                    <a:solidFill>
                      <a:srgbClr val="000000">
                        <a:alpha val="0"/>
                      </a:srgbClr>
                    </a:solidFill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sp>
        <p:nvSpPr>
          <p:cNvPr id="149" name="Step 1: Before OSG…"/>
          <p:cNvSpPr txBox="1"/>
          <p:nvPr/>
        </p:nvSpPr>
        <p:spPr>
          <a:xfrm>
            <a:off x="812800" y="2717800"/>
            <a:ext cx="10254635" cy="22612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/>
          <a:p>
            <a:pPr algn="l">
              <a:defRPr b="1" sz="7200">
                <a:solidFill>
                  <a:srgbClr val="FF6600"/>
                </a:solidFill>
                <a:latin typeface="+mn-lt"/>
                <a:ea typeface="+mn-ea"/>
                <a:cs typeface="+mn-cs"/>
                <a:sym typeface="Myriad Pro"/>
              </a:defRPr>
            </a:pPr>
            <a:r>
              <a:t>Step 1: Before OSG</a:t>
            </a:r>
          </a:p>
          <a:p>
            <a:pPr algn="l">
              <a:lnSpc>
                <a:spcPts val="7600"/>
              </a:lnSpc>
              <a:defRPr sz="6400">
                <a:solidFill>
                  <a:srgbClr val="FF6600"/>
                </a:solidFill>
                <a:latin typeface="+mn-lt"/>
                <a:ea typeface="+mn-ea"/>
                <a:cs typeface="+mn-cs"/>
                <a:sym typeface="Myriad Pro"/>
              </a:defRPr>
            </a:pPr>
            <a:r>
              <a:t>Nothing available at Wisc.  😭</a:t>
            </a:r>
          </a:p>
        </p:txBody>
      </p:sp>
      <p:sp>
        <p:nvSpPr>
          <p:cNvPr id="150" name="Queue…"/>
          <p:cNvSpPr txBox="1"/>
          <p:nvPr/>
        </p:nvSpPr>
        <p:spPr>
          <a:xfrm>
            <a:off x="812800" y="5466123"/>
            <a:ext cx="2847569" cy="48845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>
            <a:spAutoFit/>
          </a:bodyPr>
          <a:lstStyle/>
          <a:p>
            <a:pPr algn="l">
              <a:defRPr b="1" sz="7200">
                <a:solidFill>
                  <a:srgbClr val="003960"/>
                </a:solidFill>
                <a:latin typeface="+mn-lt"/>
                <a:ea typeface="+mn-ea"/>
                <a:cs typeface="+mn-cs"/>
                <a:sym typeface="Myriad Pro"/>
              </a:defRPr>
            </a:pPr>
            <a:r>
              <a:t>Queue</a:t>
            </a:r>
          </a:p>
          <a:p>
            <a:pPr algn="l">
              <a:lnSpc>
                <a:spcPts val="4800"/>
              </a:lnSpc>
              <a:defRPr sz="3800">
                <a:solidFill>
                  <a:schemeClr val="accent1">
                    <a:lumOff val="-13575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Job1.0</a:t>
            </a:r>
          </a:p>
          <a:p>
            <a:pPr algn="l">
              <a:lnSpc>
                <a:spcPts val="4800"/>
              </a:lnSpc>
              <a:defRPr sz="3800">
                <a:solidFill>
                  <a:schemeClr val="accent1">
                    <a:lumOff val="-13575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Job1.1</a:t>
            </a:r>
          </a:p>
          <a:p>
            <a:pPr algn="l">
              <a:lnSpc>
                <a:spcPts val="4800"/>
              </a:lnSpc>
              <a:defRPr sz="3800">
                <a:solidFill>
                  <a:schemeClr val="accent1">
                    <a:lumOff val="-13575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Job1.2</a:t>
            </a:r>
          </a:p>
          <a:p>
            <a:pPr algn="l">
              <a:lnSpc>
                <a:spcPts val="4800"/>
              </a:lnSpc>
              <a:defRPr sz="3800">
                <a:solidFill>
                  <a:schemeClr val="accent1">
                    <a:lumOff val="-13575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Job1.3</a:t>
            </a:r>
          </a:p>
          <a:p>
            <a:pPr algn="l">
              <a:lnSpc>
                <a:spcPts val="4800"/>
              </a:lnSpc>
              <a:defRPr sz="3800">
                <a:solidFill>
                  <a:schemeClr val="accent1">
                    <a:lumOff val="-13575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…</a:t>
            </a:r>
          </a:p>
          <a:p>
            <a:pPr algn="l">
              <a:lnSpc>
                <a:spcPts val="4800"/>
              </a:lnSpc>
              <a:defRPr sz="3800">
                <a:solidFill>
                  <a:schemeClr val="accent1">
                    <a:lumOff val="-13575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Job1.1999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53" name="OSG dHTC Diagram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OSG dHTC Diagram</a:t>
            </a:r>
          </a:p>
        </p:txBody>
      </p:sp>
      <p:graphicFrame>
        <p:nvGraphicFramePr>
          <p:cNvPr id="154" name="Wisconsin"/>
          <p:cNvGraphicFramePr/>
          <p:nvPr/>
        </p:nvGraphicFramePr>
        <p:xfrm>
          <a:off x="15628219" y="2771813"/>
          <a:ext cx="3540939" cy="2931287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{8F44A2F1-9E1F-4B54-A3A2-5F16C0AD49E2}</a:tableStyleId>
              </a:tblPr>
              <a:tblGrid>
                <a:gridCol w="3175000"/>
              </a:tblGrid>
              <a:tr h="634999">
                <a:tc>
                  <a:txBody>
                    <a:bodyPr/>
                    <a:lstStyle/>
                    <a:p>
                      <a:pPr algn="ctr" defTabSz="642937">
                        <a:spcBef>
                          <a:spcPts val="1000"/>
                        </a:spcBef>
                        <a:defRPr sz="1800"/>
                      </a:pPr>
                      <a:r>
                        <a:rPr sz="4000">
                          <a:latin typeface="Myriad Pro Semibold"/>
                          <a:ea typeface="Myriad Pro Semibold"/>
                          <a:cs typeface="Myriad Pro Semibold"/>
                        </a:rPr>
                        <a:t>Wisconsin</a:t>
                      </a:r>
                    </a:p>
                  </a:txBody>
                  <a:tcPr marL="0" marR="0" marT="0" marB="0" anchor="ctr" anchorCtr="0" horzOverflow="overflow">
                    <a:lnL/>
                    <a:lnR/>
                    <a:lnT/>
                    <a:solidFill>
                      <a:srgbClr val="000000">
                        <a:alpha val="0"/>
                      </a:srgbClr>
                    </a:solidFill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graphicFrame>
        <p:nvGraphicFramePr>
          <p:cNvPr id="155" name="Chicago"/>
          <p:cNvGraphicFramePr/>
          <p:nvPr/>
        </p:nvGraphicFramePr>
        <p:xfrm>
          <a:off x="15628219" y="6743165"/>
          <a:ext cx="3540939" cy="2931287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{8F44A2F1-9E1F-4B54-A3A2-5F16C0AD49E2}</a:tableStyleId>
              </a:tblPr>
              <a:tblGrid>
                <a:gridCol w="3175000"/>
              </a:tblGrid>
              <a:tr h="634999">
                <a:tc>
                  <a:txBody>
                    <a:bodyPr/>
                    <a:lstStyle/>
                    <a:p>
                      <a:pPr algn="ctr" defTabSz="642937">
                        <a:spcBef>
                          <a:spcPts val="1000"/>
                        </a:spcBef>
                        <a:defRPr sz="1800"/>
                      </a:pPr>
                      <a:r>
                        <a:rPr sz="4000">
                          <a:latin typeface="Myriad Pro Semibold"/>
                          <a:ea typeface="Myriad Pro Semibold"/>
                          <a:cs typeface="Myriad Pro Semibold"/>
                        </a:rPr>
                        <a:t>Chicago</a:t>
                      </a:r>
                    </a:p>
                  </a:txBody>
                  <a:tcPr marL="0" marR="0" marT="0" marB="0" anchor="ctr" anchorCtr="0" horzOverflow="overflow">
                    <a:lnL/>
                    <a:lnR/>
                    <a:lnT/>
                    <a:solidFill>
                      <a:srgbClr val="000000">
                        <a:alpha val="0"/>
                      </a:srgbClr>
                    </a:solidFill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OSG Pilot UC2
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OSG Pilot UC1
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graphicFrame>
        <p:nvGraphicFramePr>
          <p:cNvPr id="156" name="Nebraska"/>
          <p:cNvGraphicFramePr/>
          <p:nvPr/>
        </p:nvGraphicFramePr>
        <p:xfrm>
          <a:off x="11584584" y="4728938"/>
          <a:ext cx="3540939" cy="2931287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{8F44A2F1-9E1F-4B54-A3A2-5F16C0AD49E2}</a:tableStyleId>
              </a:tblPr>
              <a:tblGrid>
                <a:gridCol w="3175000"/>
              </a:tblGrid>
              <a:tr h="634999">
                <a:tc>
                  <a:txBody>
                    <a:bodyPr/>
                    <a:lstStyle/>
                    <a:p>
                      <a:pPr algn="ctr" defTabSz="642937">
                        <a:spcBef>
                          <a:spcPts val="1000"/>
                        </a:spcBef>
                        <a:defRPr sz="1800"/>
                      </a:pPr>
                      <a:r>
                        <a:rPr sz="4000">
                          <a:latin typeface="Myriad Pro Semibold"/>
                          <a:ea typeface="Myriad Pro Semibold"/>
                          <a:cs typeface="Myriad Pro Semibold"/>
                        </a:rPr>
                        <a:t>Nebraska</a:t>
                      </a:r>
                    </a:p>
                  </a:txBody>
                  <a:tcPr marL="0" marR="0" marT="0" marB="0" anchor="ctr" anchorCtr="0" horzOverflow="overflow">
                    <a:lnL/>
                    <a:lnR/>
                    <a:lnT/>
                    <a:solidFill>
                      <a:srgbClr val="000000">
                        <a:alpha val="0"/>
                      </a:srgbClr>
                    </a:solidFill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OSG Pilot NU1
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OSG Pilot NU2
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
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graphicFrame>
        <p:nvGraphicFramePr>
          <p:cNvPr id="157" name="San Diego"/>
          <p:cNvGraphicFramePr/>
          <p:nvPr/>
        </p:nvGraphicFramePr>
        <p:xfrm>
          <a:off x="11584584" y="9026573"/>
          <a:ext cx="3540939" cy="2931287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{8F44A2F1-9E1F-4B54-A3A2-5F16C0AD49E2}</a:tableStyleId>
              </a:tblPr>
              <a:tblGrid>
                <a:gridCol w="3175000"/>
              </a:tblGrid>
              <a:tr h="634999">
                <a:tc>
                  <a:txBody>
                    <a:bodyPr/>
                    <a:lstStyle/>
                    <a:p>
                      <a:pPr algn="ctr" defTabSz="642937">
                        <a:spcBef>
                          <a:spcPts val="1000"/>
                        </a:spcBef>
                        <a:defRPr sz="1800"/>
                      </a:pPr>
                      <a:r>
                        <a:rPr sz="4000">
                          <a:latin typeface="Myriad Pro Semibold"/>
                          <a:ea typeface="Myriad Pro Semibold"/>
                          <a:cs typeface="Myriad Pro Semibold"/>
                        </a:rPr>
                        <a:t>San Diego</a:t>
                      </a:r>
                    </a:p>
                  </a:txBody>
                  <a:tcPr marL="0" marR="0" marT="0" marB="0" anchor="ctr" anchorCtr="0" horzOverflow="overflow">
                    <a:lnL/>
                    <a:lnR/>
                    <a:lnT/>
                    <a:solidFill>
                      <a:srgbClr val="000000">
                        <a:alpha val="0"/>
                      </a:srgbClr>
                    </a:solidFill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OSG Pilot SD2
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OSG Pilot SD1
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OSG Pilot SD3
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graphicFrame>
        <p:nvGraphicFramePr>
          <p:cNvPr id="158" name="Syracuse"/>
          <p:cNvGraphicFramePr/>
          <p:nvPr/>
        </p:nvGraphicFramePr>
        <p:xfrm>
          <a:off x="19659155" y="3563352"/>
          <a:ext cx="3540938" cy="2931287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{8F44A2F1-9E1F-4B54-A3A2-5F16C0AD49E2}</a:tableStyleId>
              </a:tblPr>
              <a:tblGrid>
                <a:gridCol w="3175000"/>
              </a:tblGrid>
              <a:tr h="634999">
                <a:tc>
                  <a:txBody>
                    <a:bodyPr/>
                    <a:lstStyle/>
                    <a:p>
                      <a:pPr algn="ctr" defTabSz="642937">
                        <a:spcBef>
                          <a:spcPts val="1000"/>
                        </a:spcBef>
                        <a:defRPr sz="1800"/>
                      </a:pPr>
                      <a:r>
                        <a:rPr sz="4000">
                          <a:latin typeface="Myriad Pro Semibold"/>
                          <a:ea typeface="Myriad Pro Semibold"/>
                          <a:cs typeface="Myriad Pro Semibold"/>
                        </a:rPr>
                        <a:t>Syracuse</a:t>
                      </a:r>
                    </a:p>
                  </a:txBody>
                  <a:tcPr marL="0" marR="0" marT="0" marB="0" anchor="ctr" anchorCtr="0" horzOverflow="overflow">
                    <a:lnL/>
                    <a:lnR/>
                    <a:lnT/>
                    <a:solidFill>
                      <a:srgbClr val="000000">
                        <a:alpha val="0"/>
                      </a:srgbClr>
                    </a:solidFill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OSG Pilot SU1
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OSG Pilot SU4
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OSG Pilot SU2
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OSG Pilot SU3
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sp>
        <p:nvSpPr>
          <p:cNvPr id="159" name="Step 2: Run OSG Pilots…"/>
          <p:cNvSpPr txBox="1"/>
          <p:nvPr/>
        </p:nvSpPr>
        <p:spPr>
          <a:xfrm>
            <a:off x="812800" y="2717800"/>
            <a:ext cx="9158758" cy="22104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>
            <a:spAutoFit/>
          </a:bodyPr>
          <a:lstStyle/>
          <a:p>
            <a:pPr algn="l">
              <a:defRPr b="1" sz="7200">
                <a:solidFill>
                  <a:srgbClr val="FF6600"/>
                </a:solidFill>
                <a:latin typeface="+mn-lt"/>
                <a:ea typeface="+mn-ea"/>
                <a:cs typeface="+mn-cs"/>
                <a:sym typeface="Myriad Pro"/>
              </a:defRPr>
            </a:pPr>
            <a:r>
              <a:t>Step 2: Run OSG Pilots</a:t>
            </a:r>
          </a:p>
          <a:p>
            <a:pPr algn="l">
              <a:lnSpc>
                <a:spcPts val="7600"/>
              </a:lnSpc>
              <a:defRPr sz="6400">
                <a:solidFill>
                  <a:srgbClr val="FF6600"/>
                </a:solidFill>
                <a:latin typeface="+mn-lt"/>
                <a:ea typeface="+mn-ea"/>
                <a:cs typeface="+mn-cs"/>
                <a:sym typeface="Myriad Pro"/>
              </a:defRPr>
            </a:pPr>
            <a:r>
              <a:t>Getting resources!</a:t>
            </a:r>
          </a:p>
        </p:txBody>
      </p:sp>
      <p:sp>
        <p:nvSpPr>
          <p:cNvPr id="160" name="Queue…"/>
          <p:cNvSpPr txBox="1"/>
          <p:nvPr/>
        </p:nvSpPr>
        <p:spPr>
          <a:xfrm>
            <a:off x="812800" y="5466123"/>
            <a:ext cx="2847569" cy="48845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>
            <a:spAutoFit/>
          </a:bodyPr>
          <a:lstStyle/>
          <a:p>
            <a:pPr algn="l">
              <a:defRPr b="1" sz="7200">
                <a:solidFill>
                  <a:srgbClr val="003960"/>
                </a:solidFill>
                <a:latin typeface="+mn-lt"/>
                <a:ea typeface="+mn-ea"/>
                <a:cs typeface="+mn-cs"/>
                <a:sym typeface="Myriad Pro"/>
              </a:defRPr>
            </a:pPr>
            <a:r>
              <a:t>Queue</a:t>
            </a:r>
          </a:p>
          <a:p>
            <a:pPr algn="l">
              <a:lnSpc>
                <a:spcPts val="4800"/>
              </a:lnSpc>
              <a:defRPr sz="3800">
                <a:solidFill>
                  <a:schemeClr val="accent1">
                    <a:lumOff val="-13575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Job1.0</a:t>
            </a:r>
          </a:p>
          <a:p>
            <a:pPr algn="l">
              <a:lnSpc>
                <a:spcPts val="4800"/>
              </a:lnSpc>
              <a:defRPr sz="3800">
                <a:solidFill>
                  <a:schemeClr val="accent1">
                    <a:lumOff val="-13575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Job1.1</a:t>
            </a:r>
          </a:p>
          <a:p>
            <a:pPr algn="l">
              <a:lnSpc>
                <a:spcPts val="4800"/>
              </a:lnSpc>
              <a:defRPr sz="3800">
                <a:solidFill>
                  <a:schemeClr val="accent1">
                    <a:lumOff val="-13575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Job1.2</a:t>
            </a:r>
          </a:p>
          <a:p>
            <a:pPr algn="l">
              <a:lnSpc>
                <a:spcPts val="4800"/>
              </a:lnSpc>
              <a:defRPr sz="3800">
                <a:solidFill>
                  <a:schemeClr val="accent1">
                    <a:lumOff val="-13575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Job1.3</a:t>
            </a:r>
          </a:p>
          <a:p>
            <a:pPr algn="l">
              <a:lnSpc>
                <a:spcPts val="4800"/>
              </a:lnSpc>
              <a:defRPr sz="3800">
                <a:solidFill>
                  <a:schemeClr val="accent1">
                    <a:lumOff val="-13575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…</a:t>
            </a:r>
          </a:p>
          <a:p>
            <a:pPr algn="l">
              <a:lnSpc>
                <a:spcPts val="4800"/>
              </a:lnSpc>
              <a:defRPr sz="3800">
                <a:solidFill>
                  <a:schemeClr val="accent1">
                    <a:lumOff val="-13575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Job1.1999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63" name="OSG dHTC Diagram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OSG dHTC Diagram</a:t>
            </a:r>
          </a:p>
        </p:txBody>
      </p:sp>
      <p:graphicFrame>
        <p:nvGraphicFramePr>
          <p:cNvPr id="164" name="Wisconsin"/>
          <p:cNvGraphicFramePr/>
          <p:nvPr/>
        </p:nvGraphicFramePr>
        <p:xfrm>
          <a:off x="15628219" y="2771813"/>
          <a:ext cx="3540939" cy="2931287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{8F44A2F1-9E1F-4B54-A3A2-5F16C0AD49E2}</a:tableStyleId>
              </a:tblPr>
              <a:tblGrid>
                <a:gridCol w="3175000"/>
              </a:tblGrid>
              <a:tr h="634999">
                <a:tc>
                  <a:txBody>
                    <a:bodyPr/>
                    <a:lstStyle/>
                    <a:p>
                      <a:pPr algn="ctr" defTabSz="642937">
                        <a:spcBef>
                          <a:spcPts val="1000"/>
                        </a:spcBef>
                        <a:defRPr sz="1800"/>
                      </a:pPr>
                      <a:r>
                        <a:rPr sz="4000">
                          <a:latin typeface="Myriad Pro Semibold"/>
                          <a:ea typeface="Myriad Pro Semibold"/>
                          <a:cs typeface="Myriad Pro Semibold"/>
                        </a:rPr>
                        <a:t>Wisconsin</a:t>
                      </a:r>
                    </a:p>
                  </a:txBody>
                  <a:tcPr marL="0" marR="0" marT="0" marB="0" anchor="ctr" anchorCtr="0" horzOverflow="overflow">
                    <a:lnL/>
                    <a:lnR/>
                    <a:lnT/>
                    <a:solidFill>
                      <a:srgbClr val="000000">
                        <a:alpha val="0"/>
                      </a:srgbClr>
                    </a:solidFill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graphicFrame>
        <p:nvGraphicFramePr>
          <p:cNvPr id="165" name="Chicago"/>
          <p:cNvGraphicFramePr/>
          <p:nvPr/>
        </p:nvGraphicFramePr>
        <p:xfrm>
          <a:off x="15628219" y="6743165"/>
          <a:ext cx="3540939" cy="2931287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{8F44A2F1-9E1F-4B54-A3A2-5F16C0AD49E2}</a:tableStyleId>
              </a:tblPr>
              <a:tblGrid>
                <a:gridCol w="3175000"/>
              </a:tblGrid>
              <a:tr h="634999">
                <a:tc>
                  <a:txBody>
                    <a:bodyPr/>
                    <a:lstStyle/>
                    <a:p>
                      <a:pPr algn="ctr" defTabSz="642937">
                        <a:spcBef>
                          <a:spcPts val="1000"/>
                        </a:spcBef>
                        <a:defRPr sz="1800"/>
                      </a:pPr>
                      <a:r>
                        <a:rPr sz="4000">
                          <a:latin typeface="Myriad Pro Semibold"/>
                          <a:ea typeface="Myriad Pro Semibold"/>
                          <a:cs typeface="Myriad Pro Semibold"/>
                        </a:rPr>
                        <a:t>Chicago</a:t>
                      </a:r>
                    </a:p>
                  </a:txBody>
                  <a:tcPr marL="0" marR="0" marT="0" marB="0" anchor="ctr" anchorCtr="0" horzOverflow="overflow">
                    <a:lnL/>
                    <a:lnR/>
                    <a:lnT/>
                    <a:solidFill>
                      <a:srgbClr val="000000">
                        <a:alpha val="0"/>
                      </a:srgbClr>
                    </a:solidFill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OSG Pilot UC2
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OSG Pilot UC1
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graphicFrame>
        <p:nvGraphicFramePr>
          <p:cNvPr id="166" name="Nebraska"/>
          <p:cNvGraphicFramePr/>
          <p:nvPr/>
        </p:nvGraphicFramePr>
        <p:xfrm>
          <a:off x="11584584" y="4728938"/>
          <a:ext cx="3540939" cy="2931287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{8F44A2F1-9E1F-4B54-A3A2-5F16C0AD49E2}</a:tableStyleId>
              </a:tblPr>
              <a:tblGrid>
                <a:gridCol w="3175000"/>
              </a:tblGrid>
              <a:tr h="634999">
                <a:tc>
                  <a:txBody>
                    <a:bodyPr/>
                    <a:lstStyle/>
                    <a:p>
                      <a:pPr algn="ctr" defTabSz="642937">
                        <a:spcBef>
                          <a:spcPts val="1000"/>
                        </a:spcBef>
                        <a:defRPr sz="1800"/>
                      </a:pPr>
                      <a:r>
                        <a:rPr sz="4000">
                          <a:latin typeface="Myriad Pro Semibold"/>
                          <a:ea typeface="Myriad Pro Semibold"/>
                          <a:cs typeface="Myriad Pro Semibold"/>
                        </a:rPr>
                        <a:t>Nebraska</a:t>
                      </a:r>
                    </a:p>
                  </a:txBody>
                  <a:tcPr marL="0" marR="0" marT="0" marB="0" anchor="ctr" anchorCtr="0" horzOverflow="overflow">
                    <a:lnL/>
                    <a:lnR/>
                    <a:lnT/>
                    <a:solidFill>
                      <a:srgbClr val="000000">
                        <a:alpha val="0"/>
                      </a:srgbClr>
                    </a:solidFill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OSG Pilot NU1
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OSG Pilot NU2
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
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graphicFrame>
        <p:nvGraphicFramePr>
          <p:cNvPr id="167" name="San Diego"/>
          <p:cNvGraphicFramePr/>
          <p:nvPr/>
        </p:nvGraphicFramePr>
        <p:xfrm>
          <a:off x="11584584" y="9026573"/>
          <a:ext cx="3540939" cy="2931287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{8F44A2F1-9E1F-4B54-A3A2-5F16C0AD49E2}</a:tableStyleId>
              </a:tblPr>
              <a:tblGrid>
                <a:gridCol w="3175000"/>
              </a:tblGrid>
              <a:tr h="634999">
                <a:tc>
                  <a:txBody>
                    <a:bodyPr/>
                    <a:lstStyle/>
                    <a:p>
                      <a:pPr algn="ctr" defTabSz="642937">
                        <a:spcBef>
                          <a:spcPts val="1000"/>
                        </a:spcBef>
                        <a:defRPr sz="1800"/>
                      </a:pPr>
                      <a:r>
                        <a:rPr sz="4000">
                          <a:latin typeface="Myriad Pro Semibold"/>
                          <a:ea typeface="Myriad Pro Semibold"/>
                          <a:cs typeface="Myriad Pro Semibold"/>
                        </a:rPr>
                        <a:t>San Diego</a:t>
                      </a:r>
                    </a:p>
                  </a:txBody>
                  <a:tcPr marL="0" marR="0" marT="0" marB="0" anchor="ctr" anchorCtr="0" horzOverflow="overflow">
                    <a:lnL/>
                    <a:lnR/>
                    <a:lnT/>
                    <a:solidFill>
                      <a:srgbClr val="000000">
                        <a:alpha val="0"/>
                      </a:srgbClr>
                    </a:solidFill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OSG Pilot SD2
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OSG Pilot SD1
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OSG Pilot SD3
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graphicFrame>
        <p:nvGraphicFramePr>
          <p:cNvPr id="168" name="Syracuse"/>
          <p:cNvGraphicFramePr/>
          <p:nvPr/>
        </p:nvGraphicFramePr>
        <p:xfrm>
          <a:off x="19659155" y="3563352"/>
          <a:ext cx="3540938" cy="2931287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{8F44A2F1-9E1F-4B54-A3A2-5F16C0AD49E2}</a:tableStyleId>
              </a:tblPr>
              <a:tblGrid>
                <a:gridCol w="3175000"/>
              </a:tblGrid>
              <a:tr h="634999">
                <a:tc>
                  <a:txBody>
                    <a:bodyPr/>
                    <a:lstStyle/>
                    <a:p>
                      <a:pPr algn="ctr" defTabSz="642937">
                        <a:spcBef>
                          <a:spcPts val="1000"/>
                        </a:spcBef>
                        <a:defRPr sz="1800"/>
                      </a:pPr>
                      <a:r>
                        <a:rPr sz="4000">
                          <a:latin typeface="Myriad Pro Semibold"/>
                          <a:ea typeface="Myriad Pro Semibold"/>
                          <a:cs typeface="Myriad Pro Semibold"/>
                        </a:rPr>
                        <a:t>Syracuse</a:t>
                      </a:r>
                    </a:p>
                  </a:txBody>
                  <a:tcPr marL="0" marR="0" marT="0" marB="0" anchor="ctr" anchorCtr="0" horzOverflow="overflow">
                    <a:lnL/>
                    <a:lnR/>
                    <a:lnT/>
                    <a:solidFill>
                      <a:srgbClr val="000000">
                        <a:alpha val="0"/>
                      </a:srgbClr>
                    </a:solidFill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OSG Pilot SU1
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OSG Pilot SU4
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OSG Pilot SU2
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OSG Pilot SU3
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sp>
        <p:nvSpPr>
          <p:cNvPr id="169" name="Step 3: OSG Pilots…"/>
          <p:cNvSpPr txBox="1"/>
          <p:nvPr/>
        </p:nvSpPr>
        <p:spPr>
          <a:xfrm>
            <a:off x="812800" y="2717800"/>
            <a:ext cx="7510603" cy="22104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>
            <a:spAutoFit/>
          </a:bodyPr>
          <a:lstStyle/>
          <a:p>
            <a:pPr algn="l">
              <a:defRPr b="1" sz="7200">
                <a:solidFill>
                  <a:srgbClr val="FF6600"/>
                </a:solidFill>
                <a:latin typeface="+mn-lt"/>
                <a:ea typeface="+mn-ea"/>
                <a:cs typeface="+mn-cs"/>
                <a:sym typeface="Myriad Pro"/>
              </a:defRPr>
            </a:pPr>
            <a:r>
              <a:t>Step 3: OSG Pilots</a:t>
            </a:r>
          </a:p>
          <a:p>
            <a:pPr algn="l">
              <a:lnSpc>
                <a:spcPts val="7600"/>
              </a:lnSpc>
              <a:defRPr sz="6400">
                <a:solidFill>
                  <a:srgbClr val="FF6600"/>
                </a:solidFill>
                <a:latin typeface="+mn-lt"/>
                <a:ea typeface="+mn-ea"/>
                <a:cs typeface="+mn-cs"/>
                <a:sym typeface="Myriad Pro"/>
              </a:defRPr>
            </a:pPr>
            <a:r>
              <a:t>Add resources to Pool</a:t>
            </a:r>
          </a:p>
        </p:txBody>
      </p:sp>
      <p:sp>
        <p:nvSpPr>
          <p:cNvPr id="170" name="Queue…"/>
          <p:cNvSpPr txBox="1"/>
          <p:nvPr/>
        </p:nvSpPr>
        <p:spPr>
          <a:xfrm>
            <a:off x="812800" y="5466123"/>
            <a:ext cx="2847569" cy="48845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>
            <a:spAutoFit/>
          </a:bodyPr>
          <a:lstStyle/>
          <a:p>
            <a:pPr algn="l">
              <a:defRPr b="1" sz="7200">
                <a:solidFill>
                  <a:srgbClr val="003960"/>
                </a:solidFill>
                <a:latin typeface="+mn-lt"/>
                <a:ea typeface="+mn-ea"/>
                <a:cs typeface="+mn-cs"/>
                <a:sym typeface="Myriad Pro"/>
              </a:defRPr>
            </a:pPr>
            <a:r>
              <a:t>Queue</a:t>
            </a:r>
          </a:p>
          <a:p>
            <a:pPr algn="l">
              <a:lnSpc>
                <a:spcPts val="4800"/>
              </a:lnSpc>
              <a:defRPr sz="3800">
                <a:solidFill>
                  <a:schemeClr val="accent1">
                    <a:lumOff val="-13575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Job1.0</a:t>
            </a:r>
          </a:p>
          <a:p>
            <a:pPr algn="l">
              <a:lnSpc>
                <a:spcPts val="4800"/>
              </a:lnSpc>
              <a:defRPr sz="3800">
                <a:solidFill>
                  <a:schemeClr val="accent1">
                    <a:lumOff val="-13575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Job1.1</a:t>
            </a:r>
          </a:p>
          <a:p>
            <a:pPr algn="l">
              <a:lnSpc>
                <a:spcPts val="4800"/>
              </a:lnSpc>
              <a:defRPr sz="3800">
                <a:solidFill>
                  <a:schemeClr val="accent1">
                    <a:lumOff val="-13575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Job1.2</a:t>
            </a:r>
          </a:p>
          <a:p>
            <a:pPr algn="l">
              <a:lnSpc>
                <a:spcPts val="4800"/>
              </a:lnSpc>
              <a:defRPr sz="3800">
                <a:solidFill>
                  <a:schemeClr val="accent1">
                    <a:lumOff val="-13575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Job1.3</a:t>
            </a:r>
          </a:p>
          <a:p>
            <a:pPr algn="l">
              <a:lnSpc>
                <a:spcPts val="4800"/>
              </a:lnSpc>
              <a:defRPr sz="3800">
                <a:solidFill>
                  <a:schemeClr val="accent1">
                    <a:lumOff val="-13575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…</a:t>
            </a:r>
          </a:p>
          <a:p>
            <a:pPr algn="l">
              <a:lnSpc>
                <a:spcPts val="4800"/>
              </a:lnSpc>
              <a:defRPr sz="3800">
                <a:solidFill>
                  <a:schemeClr val="accent1">
                    <a:lumOff val="-13575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Job1.1999</a:t>
            </a:r>
          </a:p>
        </p:txBody>
      </p:sp>
      <p:graphicFrame>
        <p:nvGraphicFramePr>
          <p:cNvPr id="171" name="Pool"/>
          <p:cNvGraphicFramePr/>
          <p:nvPr/>
        </p:nvGraphicFramePr>
        <p:xfrm>
          <a:off x="4924082" y="5486458"/>
          <a:ext cx="5409489" cy="7274280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{8F44A2F1-9E1F-4B54-A3A2-5F16C0AD49E2}</a:tableStyleId>
              </a:tblPr>
              <a:tblGrid>
                <a:gridCol w="3163277"/>
                <a:gridCol w="2220810"/>
              </a:tblGrid>
              <a:tr h="1036319">
                <a:tc gridSpan="2">
                  <a:txBody>
                    <a:bodyPr/>
                    <a:lstStyle/>
                    <a:p>
                      <a:pPr algn="l" defTabSz="642937">
                        <a:spcBef>
                          <a:spcPts val="1000"/>
                        </a:spcBef>
                        <a:defRPr sz="1800"/>
                      </a:pPr>
                      <a:r>
                        <a:rPr b="1" sz="7200">
                          <a:solidFill>
                            <a:srgbClr val="003960"/>
                          </a:solidFill>
                          <a:latin typeface="+mn-lt"/>
                          <a:ea typeface="+mn-ea"/>
                          <a:cs typeface="+mn-cs"/>
                          <a:sym typeface="Myriad Pro"/>
                        </a:rPr>
                        <a:t>Pool</a:t>
                      </a:r>
                    </a:p>
                  </a:txBody>
                  <a:tcPr marL="0" marR="0" marT="0" marB="0" anchor="ctr" anchorCtr="0" horzOverflow="overflow">
                    <a:lnL/>
                    <a:lnR/>
                    <a:lnT/>
                    <a:solidFill>
                      <a:srgbClr val="000000">
                        <a:alpha val="0"/>
                      </a:srgbClr>
                    </a:solidFill>
                  </a:tcPr>
                </a:tc>
                <a:tc hMerge="1">
                  <a:tcPr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OSG Pilot NU1
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i="1" sz="2800">
                          <a:solidFill>
                            <a:srgbClr val="929292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idle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OSG Pilot NU2
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i="1" sz="2800">
                          <a:solidFill>
                            <a:srgbClr val="929292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idle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OSG Pilot SD1
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i="1" sz="2800">
                          <a:solidFill>
                            <a:srgbClr val="929292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idle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OSG Pilot SD2
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i="1" sz="2800">
                          <a:solidFill>
                            <a:srgbClr val="929292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idle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OSG Pilot SD3
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i="1" sz="2800">
                          <a:solidFill>
                            <a:srgbClr val="929292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idle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OSG Pilot UC1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i="1" sz="2800">
                          <a:solidFill>
                            <a:srgbClr val="929292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idle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OSG Pilot UC2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i="1" sz="2800">
                          <a:solidFill>
                            <a:srgbClr val="929292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idle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OSG Pilot SU1
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i="1" sz="2800">
                          <a:solidFill>
                            <a:srgbClr val="929292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idle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OSG Pilot SU2
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i="1" sz="2800">
                          <a:solidFill>
                            <a:srgbClr val="929292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idle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OSG Pilot SU3
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i="1" sz="2800">
                          <a:solidFill>
                            <a:srgbClr val="929292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idle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OSG Pilot SU4
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i="1" sz="2800">
                          <a:solidFill>
                            <a:srgbClr val="929292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idle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74" name="OSG dHTC Diagram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OSG dHTC Diagram</a:t>
            </a:r>
          </a:p>
        </p:txBody>
      </p:sp>
      <p:graphicFrame>
        <p:nvGraphicFramePr>
          <p:cNvPr id="175" name="Wisconsin"/>
          <p:cNvGraphicFramePr/>
          <p:nvPr/>
        </p:nvGraphicFramePr>
        <p:xfrm>
          <a:off x="15628219" y="2771813"/>
          <a:ext cx="3540939" cy="2931287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{8F44A2F1-9E1F-4B54-A3A2-5F16C0AD49E2}</a:tableStyleId>
              </a:tblPr>
              <a:tblGrid>
                <a:gridCol w="3175000"/>
              </a:tblGrid>
              <a:tr h="634999">
                <a:tc>
                  <a:txBody>
                    <a:bodyPr/>
                    <a:lstStyle/>
                    <a:p>
                      <a:pPr algn="ctr" defTabSz="642937">
                        <a:spcBef>
                          <a:spcPts val="1000"/>
                        </a:spcBef>
                        <a:defRPr sz="1800"/>
                      </a:pPr>
                      <a:r>
                        <a:rPr sz="4000">
                          <a:latin typeface="Myriad Pro Semibold"/>
                          <a:ea typeface="Myriad Pro Semibold"/>
                          <a:cs typeface="Myriad Pro Semibold"/>
                        </a:rPr>
                        <a:t>Wisconsin</a:t>
                      </a:r>
                    </a:p>
                  </a:txBody>
                  <a:tcPr marL="0" marR="0" marT="0" marB="0" anchor="ctr" anchorCtr="0" horzOverflow="overflow">
                    <a:lnL/>
                    <a:lnR/>
                    <a:lnT/>
                    <a:solidFill>
                      <a:srgbClr val="000000">
                        <a:alpha val="0"/>
                      </a:srgbClr>
                    </a:solidFill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graphicFrame>
        <p:nvGraphicFramePr>
          <p:cNvPr id="176" name="Chicago"/>
          <p:cNvGraphicFramePr/>
          <p:nvPr/>
        </p:nvGraphicFramePr>
        <p:xfrm>
          <a:off x="15628219" y="6743165"/>
          <a:ext cx="3540939" cy="2931287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{8F44A2F1-9E1F-4B54-A3A2-5F16C0AD49E2}</a:tableStyleId>
              </a:tblPr>
              <a:tblGrid>
                <a:gridCol w="3175000"/>
              </a:tblGrid>
              <a:tr h="634999">
                <a:tc>
                  <a:txBody>
                    <a:bodyPr/>
                    <a:lstStyle/>
                    <a:p>
                      <a:pPr algn="ctr" defTabSz="642937">
                        <a:spcBef>
                          <a:spcPts val="1000"/>
                        </a:spcBef>
                        <a:defRPr sz="1800"/>
                      </a:pPr>
                      <a:r>
                        <a:rPr sz="4000">
                          <a:latin typeface="Myriad Pro Semibold"/>
                          <a:ea typeface="Myriad Pro Semibold"/>
                          <a:cs typeface="Myriad Pro Semibold"/>
                        </a:rPr>
                        <a:t>Chicago</a:t>
                      </a:r>
                    </a:p>
                  </a:txBody>
                  <a:tcPr marL="0" marR="0" marT="0" marB="0" anchor="ctr" anchorCtr="0" horzOverflow="overflow">
                    <a:lnL/>
                    <a:lnR/>
                    <a:lnT/>
                    <a:solidFill>
                      <a:srgbClr val="000000">
                        <a:alpha val="0"/>
                      </a:srgbClr>
                    </a:solidFill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  <a:r>
                        <a:t>UC2</a:t>
                      </a:r>
                      <a:r>
                        <a:rPr>
                          <a:solidFill>
                            <a:srgbClr val="5E5E5E"/>
                          </a:solidFill>
                        </a:rPr>
                        <a:t> &gt; </a:t>
                      </a:r>
                      <a:r>
                        <a:rPr>
                          <a:solidFill>
                            <a:schemeClr val="accent1">
                              <a:lumOff val="-13575"/>
                            </a:schemeClr>
                          </a:solidFill>
                        </a:rPr>
                        <a:t>Job1.6</a:t>
                      </a:r>
                    </a:p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  <a:r>
                        <a:t>UC1</a:t>
                      </a:r>
                      <a:r>
                        <a:rPr>
                          <a:solidFill>
                            <a:srgbClr val="5E5E5E"/>
                          </a:solidFill>
                        </a:rPr>
                        <a:t> &gt; </a:t>
                      </a:r>
                      <a:r>
                        <a:rPr>
                          <a:solidFill>
                            <a:schemeClr val="accent1">
                              <a:lumOff val="-13575"/>
                            </a:schemeClr>
                          </a:solidFill>
                        </a:rPr>
                        <a:t>Job1.2</a:t>
                      </a:r>
                    </a:p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graphicFrame>
        <p:nvGraphicFramePr>
          <p:cNvPr id="177" name="Nebraska"/>
          <p:cNvGraphicFramePr/>
          <p:nvPr/>
        </p:nvGraphicFramePr>
        <p:xfrm>
          <a:off x="11584584" y="4728938"/>
          <a:ext cx="3540939" cy="2931287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{8F44A2F1-9E1F-4B54-A3A2-5F16C0AD49E2}</a:tableStyleId>
              </a:tblPr>
              <a:tblGrid>
                <a:gridCol w="3175000"/>
              </a:tblGrid>
              <a:tr h="634999">
                <a:tc>
                  <a:txBody>
                    <a:bodyPr/>
                    <a:lstStyle/>
                    <a:p>
                      <a:pPr algn="ctr" defTabSz="642937">
                        <a:spcBef>
                          <a:spcPts val="1000"/>
                        </a:spcBef>
                        <a:defRPr sz="1800"/>
                      </a:pPr>
                      <a:r>
                        <a:rPr sz="4000">
                          <a:latin typeface="Myriad Pro Semibold"/>
                          <a:ea typeface="Myriad Pro Semibold"/>
                          <a:cs typeface="Myriad Pro Semibold"/>
                        </a:rPr>
                        <a:t>Nebraska</a:t>
                      </a:r>
                    </a:p>
                  </a:txBody>
                  <a:tcPr marL="0" marR="0" marT="0" marB="0" anchor="ctr" anchorCtr="0" horzOverflow="overflow">
                    <a:lnL/>
                    <a:lnR/>
                    <a:lnT/>
                    <a:solidFill>
                      <a:srgbClr val="000000">
                        <a:alpha val="0"/>
                      </a:srgbClr>
                    </a:solidFill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  <a:r>
                        <a:t>NU1</a:t>
                      </a:r>
                      <a:r>
                        <a:rPr>
                          <a:solidFill>
                            <a:srgbClr val="5E5E5E"/>
                          </a:solidFill>
                        </a:rPr>
                        <a:t> &gt; </a:t>
                      </a:r>
                      <a:r>
                        <a:rPr>
                          <a:solidFill>
                            <a:schemeClr val="accent1">
                              <a:lumOff val="-13575"/>
                            </a:schemeClr>
                          </a:solidFill>
                        </a:rPr>
                        <a:t>Job1.4</a:t>
                      </a:r>
                    </a:p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  <a:r>
                        <a:t>NU2</a:t>
                      </a:r>
                      <a:r>
                        <a:rPr>
                          <a:solidFill>
                            <a:srgbClr val="5E5E5E"/>
                          </a:solidFill>
                        </a:rPr>
                        <a:t> &gt; </a:t>
                      </a:r>
                      <a:r>
                        <a:rPr b="0" i="1">
                          <a:solidFill>
                            <a:srgbClr val="929292"/>
                          </a:solidFill>
                        </a:rPr>
                        <a:t>idle</a:t>
                      </a:r>
                    </a:p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
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graphicFrame>
        <p:nvGraphicFramePr>
          <p:cNvPr id="178" name="San Diego"/>
          <p:cNvGraphicFramePr/>
          <p:nvPr/>
        </p:nvGraphicFramePr>
        <p:xfrm>
          <a:off x="11584584" y="9026573"/>
          <a:ext cx="3540939" cy="2931287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{8F44A2F1-9E1F-4B54-A3A2-5F16C0AD49E2}</a:tableStyleId>
              </a:tblPr>
              <a:tblGrid>
                <a:gridCol w="3175000"/>
              </a:tblGrid>
              <a:tr h="634999">
                <a:tc>
                  <a:txBody>
                    <a:bodyPr/>
                    <a:lstStyle/>
                    <a:p>
                      <a:pPr algn="ctr" defTabSz="642937">
                        <a:spcBef>
                          <a:spcPts val="1000"/>
                        </a:spcBef>
                        <a:defRPr sz="1800"/>
                      </a:pPr>
                      <a:r>
                        <a:rPr sz="4000">
                          <a:latin typeface="Myriad Pro Semibold"/>
                          <a:ea typeface="Myriad Pro Semibold"/>
                          <a:cs typeface="Myriad Pro Semibold"/>
                        </a:rPr>
                        <a:t>San Diego</a:t>
                      </a:r>
                    </a:p>
                  </a:txBody>
                  <a:tcPr marL="0" marR="0" marT="0" marB="0" anchor="ctr" anchorCtr="0" horzOverflow="overflow">
                    <a:lnL/>
                    <a:lnR/>
                    <a:lnT/>
                    <a:solidFill>
                      <a:srgbClr val="000000">
                        <a:alpha val="0"/>
                      </a:srgbClr>
                    </a:solidFill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  <a:r>
                        <a:t>SD2</a:t>
                      </a:r>
                      <a:r>
                        <a:rPr>
                          <a:solidFill>
                            <a:srgbClr val="5E5E5E"/>
                          </a:solidFill>
                        </a:rPr>
                        <a:t> &gt; </a:t>
                      </a:r>
                      <a:r>
                        <a:rPr>
                          <a:solidFill>
                            <a:schemeClr val="accent1">
                              <a:lumOff val="-13575"/>
                            </a:schemeClr>
                          </a:solidFill>
                        </a:rPr>
                        <a:t>Job1.3</a:t>
                      </a:r>
                    </a:p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  <a:r>
                        <a:t>SD1</a:t>
                      </a:r>
                      <a:r>
                        <a:rPr>
                          <a:solidFill>
                            <a:srgbClr val="5E5E5E"/>
                          </a:solidFill>
                        </a:rPr>
                        <a:t> &gt; </a:t>
                      </a:r>
                      <a:r>
                        <a:rPr>
                          <a:solidFill>
                            <a:schemeClr val="accent1">
                              <a:lumOff val="-13575"/>
                            </a:schemeClr>
                          </a:solidFill>
                        </a:rPr>
                        <a:t>Job1.0</a:t>
                      </a:r>
                    </a:p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  <a:r>
                        <a:t>SD3</a:t>
                      </a:r>
                      <a:r>
                        <a:rPr>
                          <a:solidFill>
                            <a:srgbClr val="5E5E5E"/>
                          </a:solidFill>
                        </a:rPr>
                        <a:t> &gt; </a:t>
                      </a:r>
                      <a:r>
                        <a:rPr b="0" i="1">
                          <a:solidFill>
                            <a:srgbClr val="929292"/>
                          </a:solidFill>
                        </a:rPr>
                        <a:t>idle</a:t>
                      </a:r>
                    </a:p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graphicFrame>
        <p:nvGraphicFramePr>
          <p:cNvPr id="179" name="Syracuse"/>
          <p:cNvGraphicFramePr/>
          <p:nvPr/>
        </p:nvGraphicFramePr>
        <p:xfrm>
          <a:off x="19659155" y="3563352"/>
          <a:ext cx="3540938" cy="2931287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{8F44A2F1-9E1F-4B54-A3A2-5F16C0AD49E2}</a:tableStyleId>
              </a:tblPr>
              <a:tblGrid>
                <a:gridCol w="3175000"/>
              </a:tblGrid>
              <a:tr h="634999">
                <a:tc>
                  <a:txBody>
                    <a:bodyPr/>
                    <a:lstStyle/>
                    <a:p>
                      <a:pPr algn="ctr" defTabSz="642937">
                        <a:spcBef>
                          <a:spcPts val="1000"/>
                        </a:spcBef>
                        <a:defRPr sz="1800"/>
                      </a:pPr>
                      <a:r>
                        <a:rPr sz="4000">
                          <a:latin typeface="Myriad Pro Semibold"/>
                          <a:ea typeface="Myriad Pro Semibold"/>
                          <a:cs typeface="Myriad Pro Semibold"/>
                        </a:rPr>
                        <a:t>Syracuse</a:t>
                      </a:r>
                    </a:p>
                  </a:txBody>
                  <a:tcPr marL="0" marR="0" marT="0" marB="0" anchor="ctr" anchorCtr="0" horzOverflow="overflow">
                    <a:lnL/>
                    <a:lnR/>
                    <a:lnT/>
                    <a:solidFill>
                      <a:srgbClr val="000000">
                        <a:alpha val="0"/>
                      </a:srgbClr>
                    </a:solidFill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  <a:r>
                        <a:t>SU1</a:t>
                      </a:r>
                      <a:r>
                        <a:rPr>
                          <a:solidFill>
                            <a:srgbClr val="5E5E5E"/>
                          </a:solidFill>
                        </a:rPr>
                        <a:t> &gt; </a:t>
                      </a:r>
                      <a:r>
                        <a:rPr>
                          <a:solidFill>
                            <a:schemeClr val="accent1">
                              <a:lumOff val="-13575"/>
                            </a:schemeClr>
                          </a:solidFill>
                        </a:rPr>
                        <a:t>Job1.8</a:t>
                      </a:r>
                    </a:p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  <a:r>
                        <a:t>SU4</a:t>
                      </a:r>
                      <a:r>
                        <a:rPr>
                          <a:solidFill>
                            <a:srgbClr val="5E5E5E"/>
                          </a:solidFill>
                        </a:rPr>
                        <a:t> &gt; </a:t>
                      </a:r>
                      <a:r>
                        <a:rPr b="0" i="1">
                          <a:solidFill>
                            <a:srgbClr val="929292"/>
                          </a:solidFill>
                        </a:rPr>
                        <a:t>idle</a:t>
                      </a:r>
                    </a:p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  <a:r>
                        <a:t>SU2</a:t>
                      </a:r>
                      <a:r>
                        <a:rPr>
                          <a:solidFill>
                            <a:srgbClr val="5E5E5E"/>
                          </a:solidFill>
                        </a:rPr>
                        <a:t> &gt; </a:t>
                      </a:r>
                      <a:r>
                        <a:rPr>
                          <a:solidFill>
                            <a:schemeClr val="accent1">
                              <a:lumOff val="-13575"/>
                            </a:schemeClr>
                          </a:solidFill>
                        </a:rPr>
                        <a:t>Job1.12</a:t>
                      </a:r>
                    </a:p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  <a:r>
                        <a:t>SU3</a:t>
                      </a:r>
                      <a:r>
                        <a:rPr>
                          <a:solidFill>
                            <a:srgbClr val="5E5E5E"/>
                          </a:solidFill>
                        </a:rPr>
                        <a:t> &gt; </a:t>
                      </a:r>
                      <a:r>
                        <a:rPr>
                          <a:solidFill>
                            <a:schemeClr val="accent1">
                              <a:lumOff val="-13575"/>
                            </a:schemeClr>
                          </a:solidFill>
                        </a:rPr>
                        <a:t>Job1.10</a:t>
                      </a:r>
                    </a:p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sp>
        <p:nvSpPr>
          <p:cNvPr id="180" name="Step 4: Run jobs…"/>
          <p:cNvSpPr txBox="1"/>
          <p:nvPr/>
        </p:nvSpPr>
        <p:spPr>
          <a:xfrm>
            <a:off x="812800" y="2717800"/>
            <a:ext cx="10304385" cy="22104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/>
          <a:p>
            <a:pPr algn="l">
              <a:defRPr b="1" sz="7200">
                <a:solidFill>
                  <a:srgbClr val="FF6600"/>
                </a:solidFill>
                <a:latin typeface="+mn-lt"/>
                <a:ea typeface="+mn-ea"/>
                <a:cs typeface="+mn-cs"/>
                <a:sym typeface="Myriad Pro"/>
              </a:defRPr>
            </a:pPr>
            <a:r>
              <a:t>Step 4: Run jobs</a:t>
            </a:r>
          </a:p>
          <a:p>
            <a:pPr algn="l">
              <a:lnSpc>
                <a:spcPts val="7600"/>
              </a:lnSpc>
              <a:defRPr sz="6400">
                <a:solidFill>
                  <a:srgbClr val="FF6600"/>
                </a:solidFill>
                <a:latin typeface="+mn-lt"/>
                <a:ea typeface="+mn-ea"/>
                <a:cs typeface="+mn-cs"/>
                <a:sym typeface="Myriad Pro"/>
              </a:defRPr>
            </a:pPr>
            <a:r>
              <a:t>HTCondor with Queue &amp; Pool</a:t>
            </a:r>
          </a:p>
        </p:txBody>
      </p:sp>
      <p:sp>
        <p:nvSpPr>
          <p:cNvPr id="181" name="Queue…"/>
          <p:cNvSpPr txBox="1"/>
          <p:nvPr/>
        </p:nvSpPr>
        <p:spPr>
          <a:xfrm>
            <a:off x="812800" y="5466123"/>
            <a:ext cx="2847569" cy="48845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>
            <a:spAutoFit/>
          </a:bodyPr>
          <a:lstStyle/>
          <a:p>
            <a:pPr algn="l">
              <a:defRPr b="1" sz="7200">
                <a:solidFill>
                  <a:srgbClr val="003960"/>
                </a:solidFill>
                <a:latin typeface="+mn-lt"/>
                <a:ea typeface="+mn-ea"/>
                <a:cs typeface="+mn-cs"/>
                <a:sym typeface="Myriad Pro"/>
              </a:defRPr>
            </a:pPr>
            <a:r>
              <a:t>Queue</a:t>
            </a:r>
          </a:p>
          <a:p>
            <a:pPr algn="l">
              <a:lnSpc>
                <a:spcPts val="4800"/>
              </a:lnSpc>
              <a:defRPr sz="3800">
                <a:solidFill>
                  <a:schemeClr val="accent1">
                    <a:lumOff val="-13575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Job1.0</a:t>
            </a:r>
          </a:p>
          <a:p>
            <a:pPr algn="l">
              <a:lnSpc>
                <a:spcPts val="4800"/>
              </a:lnSpc>
              <a:defRPr sz="3800">
                <a:solidFill>
                  <a:schemeClr val="accent1">
                    <a:lumOff val="-13575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Job1.1</a:t>
            </a:r>
          </a:p>
          <a:p>
            <a:pPr algn="l">
              <a:lnSpc>
                <a:spcPts val="4800"/>
              </a:lnSpc>
              <a:defRPr sz="3800">
                <a:solidFill>
                  <a:schemeClr val="accent1">
                    <a:lumOff val="-13575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Job1.2</a:t>
            </a:r>
          </a:p>
          <a:p>
            <a:pPr algn="l">
              <a:lnSpc>
                <a:spcPts val="4800"/>
              </a:lnSpc>
              <a:defRPr sz="3800">
                <a:solidFill>
                  <a:schemeClr val="accent1">
                    <a:lumOff val="-13575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Job1.3</a:t>
            </a:r>
          </a:p>
          <a:p>
            <a:pPr algn="l">
              <a:lnSpc>
                <a:spcPts val="4800"/>
              </a:lnSpc>
              <a:defRPr sz="3800">
                <a:solidFill>
                  <a:schemeClr val="accent1">
                    <a:lumOff val="-13575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…</a:t>
            </a:r>
          </a:p>
          <a:p>
            <a:pPr algn="l">
              <a:lnSpc>
                <a:spcPts val="4800"/>
              </a:lnSpc>
              <a:defRPr sz="3800">
                <a:solidFill>
                  <a:schemeClr val="accent1">
                    <a:lumOff val="-13575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Job1.1999</a:t>
            </a:r>
          </a:p>
        </p:txBody>
      </p:sp>
      <p:graphicFrame>
        <p:nvGraphicFramePr>
          <p:cNvPr id="182" name="Pool"/>
          <p:cNvGraphicFramePr/>
          <p:nvPr/>
        </p:nvGraphicFramePr>
        <p:xfrm>
          <a:off x="4924082" y="5486458"/>
          <a:ext cx="5409489" cy="7274280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{8F44A2F1-9E1F-4B54-A3A2-5F16C0AD49E2}</a:tableStyleId>
              </a:tblPr>
              <a:tblGrid>
                <a:gridCol w="3163277"/>
                <a:gridCol w="2220810"/>
              </a:tblGrid>
              <a:tr h="1036319">
                <a:tc gridSpan="2">
                  <a:txBody>
                    <a:bodyPr/>
                    <a:lstStyle/>
                    <a:p>
                      <a:pPr algn="l" defTabSz="642937">
                        <a:spcBef>
                          <a:spcPts val="1000"/>
                        </a:spcBef>
                        <a:defRPr sz="1800"/>
                      </a:pPr>
                      <a:r>
                        <a:rPr b="1" sz="7200">
                          <a:solidFill>
                            <a:srgbClr val="003960"/>
                          </a:solidFill>
                          <a:latin typeface="+mn-lt"/>
                          <a:ea typeface="+mn-ea"/>
                          <a:cs typeface="+mn-cs"/>
                          <a:sym typeface="Myriad Pro"/>
                        </a:rPr>
                        <a:t>Pool</a:t>
                      </a:r>
                    </a:p>
                  </a:txBody>
                  <a:tcPr marL="0" marR="0" marT="0" marB="0" anchor="ctr" anchorCtr="0" horzOverflow="overflow">
                    <a:lnL/>
                    <a:lnR/>
                    <a:lnT/>
                    <a:solidFill>
                      <a:srgbClr val="000000">
                        <a:alpha val="0"/>
                      </a:srgbClr>
                    </a:solidFill>
                  </a:tcPr>
                </a:tc>
                <a:tc hMerge="1">
                  <a:tcPr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OSG Pilot NU1
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chemeClr val="accent1">
                              <a:lumOff val="-13575"/>
                            </a:schemeClr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Job1.4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OSG Pilot NU2
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i="1" sz="2800">
                          <a:solidFill>
                            <a:srgbClr val="929292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idle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OSG Pilot SD1
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chemeClr val="accent1">
                              <a:lumOff val="-13575"/>
                            </a:schemeClr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Job1.0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OSG Pilot SD2
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chemeClr val="accent1">
                              <a:lumOff val="-13575"/>
                            </a:schemeClr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Job1.3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OSG Pilot SD3
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i="1" sz="2800">
                          <a:solidFill>
                            <a:srgbClr val="929292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idle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OSG Pilot UC1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chemeClr val="accent1">
                              <a:lumOff val="-13575"/>
                            </a:schemeClr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Job1.2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OSG Pilot UC2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chemeClr val="accent1">
                              <a:lumOff val="-13575"/>
                            </a:schemeClr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Job1.6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OSG Pilot SU1
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chemeClr val="accent1">
                              <a:lumOff val="-13575"/>
                            </a:schemeClr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Job1.8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OSG Pilot SU2
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chemeClr val="accent1">
                              <a:lumOff val="-13575"/>
                            </a:schemeClr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Job1.12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OSG Pilot SU3
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chemeClr val="accent1">
                              <a:lumOff val="-13575"/>
                            </a:schemeClr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Job1.10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OSG Pilot SU4
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i="1" sz="2800">
                          <a:solidFill>
                            <a:srgbClr val="929292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idle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o far, we have seen how to use HTC on one cluster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So far, we have seen how to use HTC on one cluster</a:t>
            </a:r>
          </a:p>
          <a:p>
            <a:pPr marL="0" indent="0">
              <a:buSzTx/>
              <a:buNone/>
            </a:pPr>
          </a:p>
          <a:p>
            <a:pPr marL="0" indent="0">
              <a:buSzTx/>
              <a:buNone/>
              <a:defRPr i="1">
                <a:latin typeface="Myriad Pro Semibold"/>
                <a:ea typeface="Myriad Pro Semibold"/>
                <a:cs typeface="Myriad Pro Semibold"/>
                <a:sym typeface="Myriad Pro Semibold"/>
              </a:defRPr>
            </a:pPr>
            <a:r>
              <a:t>Sometimes, that is not enough!</a:t>
            </a:r>
          </a:p>
          <a:p>
            <a:pPr marL="0" indent="0" algn="r">
              <a:buSzTx/>
              <a:buNone/>
              <a:defRPr i="1" sz="6400">
                <a:latin typeface="Myriad Pro Light"/>
                <a:ea typeface="Myriad Pro Light"/>
                <a:cs typeface="Myriad Pro Light"/>
                <a:sym typeface="Myriad Pro Light"/>
              </a:defRPr>
            </a:pPr>
            <a:r>
              <a:t>(Don’t let computing hold back your science, remember?)</a:t>
            </a:r>
          </a:p>
          <a:p>
            <a:pPr marL="0" indent="0">
              <a:buSzTx/>
              <a:buNone/>
            </a:pPr>
          </a:p>
          <a:p>
            <a:pPr marL="0" indent="0">
              <a:buSzTx/>
              <a:buNone/>
            </a:pPr>
            <a:r>
              <a:t>Today, we see what it takes to get more resources *</a:t>
            </a:r>
          </a:p>
          <a:p>
            <a:pPr marL="0" indent="0">
              <a:buSzTx/>
              <a:buNone/>
            </a:pPr>
          </a:p>
          <a:p>
            <a:pPr marL="0" indent="0">
              <a:buSzTx/>
              <a:buNone/>
            </a:pPr>
          </a:p>
          <a:p>
            <a:pPr marL="0" indent="0">
              <a:buSzTx/>
              <a:buNone/>
              <a:defRPr i="1" sz="5300">
                <a:solidFill>
                  <a:srgbClr val="5B9DCB"/>
                </a:solidFill>
              </a:defRPr>
            </a:pPr>
            <a:r>
              <a:t>* </a:t>
            </a:r>
            <a:r>
              <a:rPr b="1"/>
              <a:t>Caveat:</a:t>
            </a:r>
            <a:r>
              <a:t> I will focus on compute resources; Friday will focus on data.</a:t>
            </a:r>
          </a:p>
        </p:txBody>
      </p:sp>
      <p:sp>
        <p:nvSpPr>
          <p:cNvPr id="80" name="Overview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Overview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xfrm>
            <a:off x="23886058" y="13237527"/>
            <a:ext cx="162459" cy="28702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85" name="OSG dHTC Diagram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OSG dHTC Diagram</a:t>
            </a:r>
          </a:p>
        </p:txBody>
      </p:sp>
      <p:graphicFrame>
        <p:nvGraphicFramePr>
          <p:cNvPr id="186" name="Wisconsin"/>
          <p:cNvGraphicFramePr/>
          <p:nvPr/>
        </p:nvGraphicFramePr>
        <p:xfrm>
          <a:off x="15628219" y="2771813"/>
          <a:ext cx="3540939" cy="2931287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{8F44A2F1-9E1F-4B54-A3A2-5F16C0AD49E2}</a:tableStyleId>
              </a:tblPr>
              <a:tblGrid>
                <a:gridCol w="3175000"/>
              </a:tblGrid>
              <a:tr h="634999">
                <a:tc>
                  <a:txBody>
                    <a:bodyPr/>
                    <a:lstStyle/>
                    <a:p>
                      <a:pPr algn="ctr" defTabSz="642937">
                        <a:spcBef>
                          <a:spcPts val="1000"/>
                        </a:spcBef>
                        <a:defRPr sz="1800"/>
                      </a:pPr>
                      <a:r>
                        <a:rPr sz="4000">
                          <a:latin typeface="Myriad Pro Semibold"/>
                          <a:ea typeface="Myriad Pro Semibold"/>
                          <a:cs typeface="Myriad Pro Semibold"/>
                        </a:rPr>
                        <a:t>Wisconsin</a:t>
                      </a:r>
                    </a:p>
                  </a:txBody>
                  <a:tcPr marL="0" marR="0" marT="0" marB="0" anchor="ctr" anchorCtr="0" horzOverflow="overflow">
                    <a:lnL/>
                    <a:lnR/>
                    <a:lnT/>
                    <a:solidFill>
                      <a:srgbClr val="000000">
                        <a:alpha val="0"/>
                      </a:srgbClr>
                    </a:solidFill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graphicFrame>
        <p:nvGraphicFramePr>
          <p:cNvPr id="187" name="Chicago"/>
          <p:cNvGraphicFramePr/>
          <p:nvPr/>
        </p:nvGraphicFramePr>
        <p:xfrm>
          <a:off x="15628219" y="6743165"/>
          <a:ext cx="3540939" cy="2931287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{8F44A2F1-9E1F-4B54-A3A2-5F16C0AD49E2}</a:tableStyleId>
              </a:tblPr>
              <a:tblGrid>
                <a:gridCol w="3175000"/>
              </a:tblGrid>
              <a:tr h="634999">
                <a:tc>
                  <a:txBody>
                    <a:bodyPr/>
                    <a:lstStyle/>
                    <a:p>
                      <a:pPr algn="ctr" defTabSz="642937">
                        <a:spcBef>
                          <a:spcPts val="1000"/>
                        </a:spcBef>
                        <a:defRPr sz="1800"/>
                      </a:pPr>
                      <a:r>
                        <a:rPr sz="4000">
                          <a:latin typeface="Myriad Pro Semibold"/>
                          <a:ea typeface="Myriad Pro Semibold"/>
                          <a:cs typeface="Myriad Pro Semibold"/>
                        </a:rPr>
                        <a:t>Chicago</a:t>
                      </a:r>
                    </a:p>
                  </a:txBody>
                  <a:tcPr marL="0" marR="0" marT="0" marB="0" anchor="ctr" anchorCtr="0" horzOverflow="overflow">
                    <a:lnL/>
                    <a:lnR/>
                    <a:lnT/>
                    <a:solidFill>
                      <a:srgbClr val="000000">
                        <a:alpha val="0"/>
                      </a:srgbClr>
                    </a:solidFill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  <a:r>
                        <a:t>UC2</a:t>
                      </a:r>
                      <a:r>
                        <a:rPr>
                          <a:solidFill>
                            <a:srgbClr val="5E5E5E"/>
                          </a:solidFill>
                        </a:rPr>
                        <a:t> &gt; </a:t>
                      </a:r>
                      <a:r>
                        <a:rPr>
                          <a:solidFill>
                            <a:schemeClr val="accent1">
                              <a:lumOff val="-13575"/>
                            </a:schemeClr>
                          </a:solidFill>
                        </a:rPr>
                        <a:t>Job1.6</a:t>
                      </a:r>
                    </a:p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  <a:r>
                        <a:t>UC1</a:t>
                      </a:r>
                      <a:r>
                        <a:rPr>
                          <a:solidFill>
                            <a:srgbClr val="5E5E5E"/>
                          </a:solidFill>
                        </a:rPr>
                        <a:t> &gt; </a:t>
                      </a:r>
                      <a:r>
                        <a:rPr>
                          <a:solidFill>
                            <a:schemeClr val="accent1">
                              <a:lumOff val="-13575"/>
                            </a:schemeClr>
                          </a:solidFill>
                        </a:rPr>
                        <a:t>Job1.2</a:t>
                      </a:r>
                    </a:p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graphicFrame>
        <p:nvGraphicFramePr>
          <p:cNvPr id="188" name="Nebraska"/>
          <p:cNvGraphicFramePr/>
          <p:nvPr/>
        </p:nvGraphicFramePr>
        <p:xfrm>
          <a:off x="11584584" y="4728938"/>
          <a:ext cx="3540939" cy="2931287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{8F44A2F1-9E1F-4B54-A3A2-5F16C0AD49E2}</a:tableStyleId>
              </a:tblPr>
              <a:tblGrid>
                <a:gridCol w="3175000"/>
              </a:tblGrid>
              <a:tr h="634999">
                <a:tc>
                  <a:txBody>
                    <a:bodyPr/>
                    <a:lstStyle/>
                    <a:p>
                      <a:pPr algn="ctr" defTabSz="642937">
                        <a:spcBef>
                          <a:spcPts val="1000"/>
                        </a:spcBef>
                        <a:defRPr sz="1800"/>
                      </a:pPr>
                      <a:r>
                        <a:rPr sz="4000">
                          <a:latin typeface="Myriad Pro Semibold"/>
                          <a:ea typeface="Myriad Pro Semibold"/>
                          <a:cs typeface="Myriad Pro Semibold"/>
                        </a:rPr>
                        <a:t>Nebraska</a:t>
                      </a:r>
                    </a:p>
                  </a:txBody>
                  <a:tcPr marL="0" marR="0" marT="0" marB="0" anchor="ctr" anchorCtr="0" horzOverflow="overflow">
                    <a:lnL/>
                    <a:lnR/>
                    <a:lnT/>
                    <a:solidFill>
                      <a:srgbClr val="000000">
                        <a:alpha val="0"/>
                      </a:srgbClr>
                    </a:solidFill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  <a:r>
                        <a:t>NU1</a:t>
                      </a:r>
                      <a:r>
                        <a:rPr>
                          <a:solidFill>
                            <a:srgbClr val="5E5E5E"/>
                          </a:solidFill>
                        </a:rPr>
                        <a:t> &gt; </a:t>
                      </a:r>
                      <a:r>
                        <a:rPr>
                          <a:solidFill>
                            <a:schemeClr val="accent1">
                              <a:lumOff val="-13575"/>
                            </a:schemeClr>
                          </a:solidFill>
                        </a:rPr>
                        <a:t>Job1.4</a:t>
                      </a:r>
                    </a:p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  <a:r>
                        <a:t>NU2</a:t>
                      </a:r>
                      <a:r>
                        <a:rPr>
                          <a:solidFill>
                            <a:srgbClr val="5E5E5E"/>
                          </a:solidFill>
                        </a:rPr>
                        <a:t> &gt; </a:t>
                      </a:r>
                      <a:r>
                        <a:rPr b="0" i="1">
                          <a:solidFill>
                            <a:srgbClr val="929292"/>
                          </a:solidFill>
                        </a:rPr>
                        <a:t>idle</a:t>
                      </a:r>
                    </a:p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
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graphicFrame>
        <p:nvGraphicFramePr>
          <p:cNvPr id="189" name="San Diego"/>
          <p:cNvGraphicFramePr/>
          <p:nvPr/>
        </p:nvGraphicFramePr>
        <p:xfrm>
          <a:off x="11584584" y="9026573"/>
          <a:ext cx="3540939" cy="2931287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{8F44A2F1-9E1F-4B54-A3A2-5F16C0AD49E2}</a:tableStyleId>
              </a:tblPr>
              <a:tblGrid>
                <a:gridCol w="3175000"/>
              </a:tblGrid>
              <a:tr h="634999">
                <a:tc>
                  <a:txBody>
                    <a:bodyPr/>
                    <a:lstStyle/>
                    <a:p>
                      <a:pPr algn="ctr" defTabSz="642937">
                        <a:spcBef>
                          <a:spcPts val="1000"/>
                        </a:spcBef>
                        <a:defRPr sz="1800"/>
                      </a:pPr>
                      <a:r>
                        <a:rPr sz="4000">
                          <a:latin typeface="Myriad Pro Semibold"/>
                          <a:ea typeface="Myriad Pro Semibold"/>
                          <a:cs typeface="Myriad Pro Semibold"/>
                        </a:rPr>
                        <a:t>San Diego</a:t>
                      </a:r>
                    </a:p>
                  </a:txBody>
                  <a:tcPr marL="0" marR="0" marT="0" marB="0" anchor="ctr" anchorCtr="0" horzOverflow="overflow">
                    <a:lnL/>
                    <a:lnR/>
                    <a:lnT/>
                    <a:solidFill>
                      <a:srgbClr val="000000">
                        <a:alpha val="0"/>
                      </a:srgbClr>
                    </a:solidFill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  <a:r>
                        <a:t>SD2</a:t>
                      </a:r>
                      <a:r>
                        <a:rPr>
                          <a:solidFill>
                            <a:srgbClr val="5E5E5E"/>
                          </a:solidFill>
                        </a:rPr>
                        <a:t> &gt; </a:t>
                      </a:r>
                      <a:r>
                        <a:rPr>
                          <a:solidFill>
                            <a:schemeClr val="accent1">
                              <a:lumOff val="-13575"/>
                            </a:schemeClr>
                          </a:solidFill>
                        </a:rPr>
                        <a:t>Job1.3</a:t>
                      </a:r>
                    </a:p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  <a:r>
                        <a:t>SD1</a:t>
                      </a:r>
                      <a:r>
                        <a:rPr>
                          <a:solidFill>
                            <a:srgbClr val="5E5E5E"/>
                          </a:solidFill>
                        </a:rPr>
                        <a:t> &gt; </a:t>
                      </a:r>
                      <a:r>
                        <a:rPr>
                          <a:solidFill>
                            <a:schemeClr val="accent1">
                              <a:lumOff val="-13575"/>
                            </a:schemeClr>
                          </a:solidFill>
                        </a:rPr>
                        <a:t>Job1.0</a:t>
                      </a:r>
                    </a:p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  <a:r>
                        <a:t>SD3</a:t>
                      </a:r>
                      <a:r>
                        <a:rPr>
                          <a:solidFill>
                            <a:srgbClr val="5E5E5E"/>
                          </a:solidFill>
                        </a:rPr>
                        <a:t> &gt; </a:t>
                      </a:r>
                      <a:r>
                        <a:rPr b="0" i="1">
                          <a:solidFill>
                            <a:srgbClr val="929292"/>
                          </a:solidFill>
                        </a:rPr>
                        <a:t>idle</a:t>
                      </a:r>
                    </a:p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graphicFrame>
        <p:nvGraphicFramePr>
          <p:cNvPr id="190" name="Syracuse"/>
          <p:cNvGraphicFramePr/>
          <p:nvPr/>
        </p:nvGraphicFramePr>
        <p:xfrm>
          <a:off x="19659155" y="3563352"/>
          <a:ext cx="3540938" cy="2931287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{8F44A2F1-9E1F-4B54-A3A2-5F16C0AD49E2}</a:tableStyleId>
              </a:tblPr>
              <a:tblGrid>
                <a:gridCol w="3175000"/>
              </a:tblGrid>
              <a:tr h="634999">
                <a:tc>
                  <a:txBody>
                    <a:bodyPr/>
                    <a:lstStyle/>
                    <a:p>
                      <a:pPr algn="ctr" defTabSz="642937">
                        <a:spcBef>
                          <a:spcPts val="1000"/>
                        </a:spcBef>
                        <a:defRPr sz="1800"/>
                      </a:pPr>
                      <a:r>
                        <a:rPr sz="4000">
                          <a:latin typeface="Myriad Pro Semibold"/>
                          <a:ea typeface="Myriad Pro Semibold"/>
                          <a:cs typeface="Myriad Pro Semibold"/>
                        </a:rPr>
                        <a:t>Syracuse</a:t>
                      </a:r>
                    </a:p>
                  </a:txBody>
                  <a:tcPr marL="0" marR="0" marT="0" marB="0" anchor="ctr" anchorCtr="0" horzOverflow="overflow">
                    <a:lnL/>
                    <a:lnR/>
                    <a:lnT/>
                    <a:solidFill>
                      <a:srgbClr val="000000">
                        <a:alpha val="0"/>
                      </a:srgbClr>
                    </a:solidFill>
                  </a:tcPr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  <a:r>
                        <a:t>SU1</a:t>
                      </a:r>
                      <a:r>
                        <a:rPr>
                          <a:solidFill>
                            <a:srgbClr val="5E5E5E"/>
                          </a:solidFill>
                        </a:rPr>
                        <a:t> &gt; </a:t>
                      </a:r>
                      <a:r>
                        <a:rPr>
                          <a:solidFill>
                            <a:schemeClr val="accent1">
                              <a:lumOff val="-13575"/>
                            </a:schemeClr>
                          </a:solidFill>
                        </a:rPr>
                        <a:t>Job1.8</a:t>
                      </a:r>
                    </a:p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  <a:r>
                        <a:t>SU4</a:t>
                      </a:r>
                      <a:r>
                        <a:rPr>
                          <a:solidFill>
                            <a:srgbClr val="5E5E5E"/>
                          </a:solidFill>
                        </a:rPr>
                        <a:t> &gt; </a:t>
                      </a:r>
                      <a:r>
                        <a:rPr b="0" i="1">
                          <a:solidFill>
                            <a:srgbClr val="929292"/>
                          </a:solidFill>
                        </a:rPr>
                        <a:t>idle</a:t>
                      </a:r>
                    </a:p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  <a:r>
                        <a:t>SU2</a:t>
                      </a:r>
                      <a:r>
                        <a:rPr>
                          <a:solidFill>
                            <a:srgbClr val="5E5E5E"/>
                          </a:solidFill>
                        </a:rPr>
                        <a:t> &gt; </a:t>
                      </a:r>
                      <a:r>
                        <a:rPr>
                          <a:solidFill>
                            <a:schemeClr val="accent1">
                              <a:lumOff val="-13575"/>
                            </a:schemeClr>
                          </a:solidFill>
                        </a:rPr>
                        <a:t>Job1.12</a:t>
                      </a:r>
                    </a:p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  <a:r>
                        <a:t>SU3</a:t>
                      </a:r>
                      <a:r>
                        <a:rPr>
                          <a:solidFill>
                            <a:srgbClr val="5E5E5E"/>
                          </a:solidFill>
                        </a:rPr>
                        <a:t> &gt; </a:t>
                      </a:r>
                      <a:r>
                        <a:rPr>
                          <a:solidFill>
                            <a:schemeClr val="accent1">
                              <a:lumOff val="-13575"/>
                            </a:schemeClr>
                          </a:solidFill>
                        </a:rPr>
                        <a:t>Job1.10</a:t>
                      </a:r>
                    </a:p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solidFill>
                            <a:schemeClr val="accent3">
                              <a:hueOff val="362282"/>
                              <a:satOff val="31803"/>
                              <a:lumOff val="-18242"/>
                            </a:schemeClr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chemeClr val="accent3">
                              <a:hueOff val="362282"/>
                              <a:satOff val="31803"/>
                              <a:lumOff val="-18242"/>
                            </a:schemeClr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SU Pilot OG1
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b="1" sz="2800"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defRPr>
                      </a:pP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i="1" sz="2800">
                          <a:solidFill>
                            <a:srgbClr val="5E5E5E"/>
                          </a:solidFill>
                          <a:latin typeface="Lucida Sans Typewriter Bold Obl"/>
                          <a:ea typeface="Lucida Sans Typewriter Bold Obl"/>
                          <a:cs typeface="Lucida Sans Typewriter Bold Obl"/>
                          <a:sym typeface="Lucida Sans Typewriter Bold Obl"/>
                        </a:rPr>
                        <a:t>Busy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  <p:sp>
        <p:nvSpPr>
          <p:cNvPr id="191" name="Getting other resources…"/>
          <p:cNvSpPr txBox="1"/>
          <p:nvPr/>
        </p:nvSpPr>
        <p:spPr>
          <a:xfrm>
            <a:off x="812800" y="2717800"/>
            <a:ext cx="11391390" cy="22104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>
            <a:spAutoFit/>
          </a:bodyPr>
          <a:lstStyle/>
          <a:p>
            <a:pPr algn="l">
              <a:defRPr b="1" sz="7200">
                <a:solidFill>
                  <a:srgbClr val="FF6600"/>
                </a:solidFill>
                <a:latin typeface="+mn-lt"/>
                <a:ea typeface="+mn-ea"/>
                <a:cs typeface="+mn-cs"/>
                <a:sym typeface="Myriad Pro"/>
              </a:defRPr>
            </a:pPr>
            <a:r>
              <a:t>Getting other resources</a:t>
            </a:r>
          </a:p>
          <a:p>
            <a:pPr algn="l">
              <a:lnSpc>
                <a:spcPts val="7600"/>
              </a:lnSpc>
              <a:defRPr sz="6400">
                <a:solidFill>
                  <a:srgbClr val="FF6600"/>
                </a:solidFill>
                <a:latin typeface="+mn-lt"/>
                <a:ea typeface="+mn-ea"/>
                <a:cs typeface="+mn-cs"/>
                <a:sym typeface="Myriad Pro"/>
              </a:defRPr>
            </a:pPr>
            <a:r>
              <a:t>E.g., SU starts Pilots when idle</a:t>
            </a:r>
          </a:p>
        </p:txBody>
      </p:sp>
      <p:sp>
        <p:nvSpPr>
          <p:cNvPr id="192" name="Queue…"/>
          <p:cNvSpPr txBox="1"/>
          <p:nvPr/>
        </p:nvSpPr>
        <p:spPr>
          <a:xfrm>
            <a:off x="812800" y="5466123"/>
            <a:ext cx="2847569" cy="48845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>
            <a:spAutoFit/>
          </a:bodyPr>
          <a:lstStyle/>
          <a:p>
            <a:pPr algn="l">
              <a:defRPr b="1" sz="7200">
                <a:solidFill>
                  <a:srgbClr val="003960"/>
                </a:solidFill>
                <a:latin typeface="+mn-lt"/>
                <a:ea typeface="+mn-ea"/>
                <a:cs typeface="+mn-cs"/>
                <a:sym typeface="Myriad Pro"/>
              </a:defRPr>
            </a:pPr>
            <a:r>
              <a:t>Queue</a:t>
            </a:r>
          </a:p>
          <a:p>
            <a:pPr algn="l">
              <a:lnSpc>
                <a:spcPts val="4800"/>
              </a:lnSpc>
              <a:defRPr sz="3800">
                <a:solidFill>
                  <a:schemeClr val="accent1">
                    <a:lumOff val="-13575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Job1.0</a:t>
            </a:r>
          </a:p>
          <a:p>
            <a:pPr algn="l">
              <a:lnSpc>
                <a:spcPts val="4800"/>
              </a:lnSpc>
              <a:defRPr sz="3800">
                <a:solidFill>
                  <a:schemeClr val="accent1">
                    <a:lumOff val="-13575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Job1.1</a:t>
            </a:r>
          </a:p>
          <a:p>
            <a:pPr algn="l">
              <a:lnSpc>
                <a:spcPts val="4800"/>
              </a:lnSpc>
              <a:defRPr sz="3800">
                <a:solidFill>
                  <a:schemeClr val="accent1">
                    <a:lumOff val="-13575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Job1.2</a:t>
            </a:r>
          </a:p>
          <a:p>
            <a:pPr algn="l">
              <a:lnSpc>
                <a:spcPts val="4800"/>
              </a:lnSpc>
              <a:defRPr sz="3800">
                <a:solidFill>
                  <a:schemeClr val="accent1">
                    <a:lumOff val="-13575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Job1.3</a:t>
            </a:r>
          </a:p>
          <a:p>
            <a:pPr algn="l">
              <a:lnSpc>
                <a:spcPts val="4800"/>
              </a:lnSpc>
              <a:defRPr sz="3800">
                <a:solidFill>
                  <a:schemeClr val="accent1">
                    <a:lumOff val="-13575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…</a:t>
            </a:r>
          </a:p>
          <a:p>
            <a:pPr algn="l">
              <a:lnSpc>
                <a:spcPts val="4800"/>
              </a:lnSpc>
              <a:defRPr sz="3800">
                <a:solidFill>
                  <a:schemeClr val="accent1">
                    <a:lumOff val="-13575"/>
                  </a:schemeClr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Job1.1999</a:t>
            </a:r>
          </a:p>
        </p:txBody>
      </p:sp>
      <p:graphicFrame>
        <p:nvGraphicFramePr>
          <p:cNvPr id="193" name="Pool"/>
          <p:cNvGraphicFramePr/>
          <p:nvPr/>
        </p:nvGraphicFramePr>
        <p:xfrm>
          <a:off x="4924082" y="5486458"/>
          <a:ext cx="5409489" cy="7274280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0" rtl="0">
                <a:tableStyleId>{8F44A2F1-9E1F-4B54-A3A2-5F16C0AD49E2}</a:tableStyleId>
              </a:tblPr>
              <a:tblGrid>
                <a:gridCol w="3163277"/>
                <a:gridCol w="2220810"/>
              </a:tblGrid>
              <a:tr h="1036319">
                <a:tc gridSpan="2">
                  <a:txBody>
                    <a:bodyPr/>
                    <a:lstStyle/>
                    <a:p>
                      <a:pPr algn="l" defTabSz="642937">
                        <a:spcBef>
                          <a:spcPts val="1000"/>
                        </a:spcBef>
                        <a:defRPr sz="1800"/>
                      </a:pPr>
                      <a:r>
                        <a:rPr b="1" sz="7200">
                          <a:solidFill>
                            <a:srgbClr val="003960"/>
                          </a:solidFill>
                          <a:latin typeface="+mn-lt"/>
                          <a:ea typeface="+mn-ea"/>
                          <a:cs typeface="+mn-cs"/>
                          <a:sym typeface="Myriad Pro"/>
                        </a:rPr>
                        <a:t>Pool</a:t>
                      </a:r>
                    </a:p>
                  </a:txBody>
                  <a:tcPr marL="0" marR="0" marT="0" marB="0" anchor="ctr" anchorCtr="0" horzOverflow="overflow">
                    <a:lnL/>
                    <a:lnR/>
                    <a:lnT/>
                    <a:solidFill>
                      <a:srgbClr val="000000">
                        <a:alpha val="0"/>
                      </a:srgbClr>
                    </a:solidFill>
                  </a:tcPr>
                </a:tc>
                <a:tc hMerge="1">
                  <a:tcPr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OSG Pilot NU1
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chemeClr val="accent1">
                              <a:lumOff val="-13575"/>
                            </a:schemeClr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Job1.4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OSG Pilot NU2
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i="1" sz="2800">
                          <a:solidFill>
                            <a:srgbClr val="929292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idle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OSG Pilot SD1
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chemeClr val="accent1">
                              <a:lumOff val="-13575"/>
                            </a:schemeClr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Job1.0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OSG Pilot SD2
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chemeClr val="accent1">
                              <a:lumOff val="-13575"/>
                            </a:schemeClr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Job1.3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OSG Pilot SD3
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i="1" sz="2800">
                          <a:solidFill>
                            <a:srgbClr val="929292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idle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OSG Pilot UC1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chemeClr val="accent1">
                              <a:lumOff val="-13575"/>
                            </a:schemeClr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Job1.2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OSG Pilot UC2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chemeClr val="accent1">
                              <a:lumOff val="-13575"/>
                            </a:schemeClr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Job1.6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OSG Pilot SU1
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chemeClr val="accent1">
                              <a:lumOff val="-13575"/>
                            </a:schemeClr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Job1.8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OSG Pilot SU2
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chemeClr val="accent1">
                              <a:lumOff val="-13575"/>
                            </a:schemeClr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Job1.12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OSG Pilot SU3
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chemeClr val="accent1">
                              <a:lumOff val="-13575"/>
                            </a:schemeClr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Job1.10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rgbClr val="FF6600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OSG Pilot SU4
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i="1" sz="2800">
                          <a:solidFill>
                            <a:srgbClr val="929292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idle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  <a:tr h="508000"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b="1" sz="2800">
                          <a:solidFill>
                            <a:schemeClr val="accent3">
                              <a:hueOff val="362282"/>
                              <a:satOff val="31803"/>
                              <a:lumOff val="-18242"/>
                            </a:schemeClr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SU Pilot OG1
</a:t>
                      </a:r>
                    </a:p>
                  </a:txBody>
                  <a:tcPr marL="50800" marR="50800" marT="50800" marB="50800" anchor="ctr" anchorCtr="0" horzOverflow="overflow"/>
                </a:tc>
                <a:tc>
                  <a:txBody>
                    <a:bodyPr/>
                    <a:lstStyle/>
                    <a:p>
                      <a:pPr algn="l" defTabSz="914400">
                        <a:tabLst>
                          <a:tab pos="1282700" algn="l"/>
                        </a:tabLst>
                        <a:defRPr sz="1800"/>
                      </a:pPr>
                      <a:r>
                        <a:rPr i="1" sz="2800">
                          <a:solidFill>
                            <a:srgbClr val="929292"/>
                          </a:solidFill>
                          <a:latin typeface="Lucida Sans Typewriter Regular"/>
                          <a:ea typeface="Lucida Sans Typewriter Regular"/>
                          <a:cs typeface="Lucida Sans Typewriter Regular"/>
                          <a:sym typeface="Lucida Sans Typewriter Regular"/>
                        </a:rPr>
                        <a:t>idle</a:t>
                      </a:r>
                    </a:p>
                  </a:txBody>
                  <a:tcPr marL="50800" marR="50800" marT="50800" marB="50800" anchor="ctr" anchorCtr="0" horzOverflow="overflow"/>
                </a:tc>
              </a:tr>
            </a:tbl>
          </a:graphicData>
        </a:graphic>
      </p:graphicFrame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OSG pilots get resources…"/>
          <p:cNvSpPr txBox="1"/>
          <p:nvPr>
            <p:ph type="body" idx="1"/>
          </p:nvPr>
        </p:nvSpPr>
        <p:spPr>
          <a:xfrm>
            <a:off x="2438400" y="2440489"/>
            <a:ext cx="20001860" cy="10159951"/>
          </a:xfrm>
          <a:prstGeom prst="rect">
            <a:avLst/>
          </a:prstGeom>
        </p:spPr>
        <p:txBody>
          <a:bodyPr/>
          <a:lstStyle/>
          <a:p>
            <a:pPr marL="601980" indent="-601980" defTabSz="649009">
              <a:defRPr sz="5688"/>
            </a:pPr>
            <a:r>
              <a:t>OSG </a:t>
            </a:r>
            <a:r>
              <a:rPr i="1"/>
              <a:t>pilots</a:t>
            </a:r>
            <a:r>
              <a:t> get resources</a:t>
            </a:r>
          </a:p>
          <a:p>
            <a:pPr lvl="1" marL="1203960" indent="-601980" defTabSz="649009">
              <a:defRPr sz="5135"/>
            </a:pPr>
            <a:r>
              <a:rPr i="1"/>
              <a:t>OSG Factory</a:t>
            </a:r>
            <a:r>
              <a:t> submits pilots to clusters at known sites; some will run</a:t>
            </a:r>
          </a:p>
          <a:p>
            <a:pPr lvl="1" marL="1203960" indent="-601980" defTabSz="649009">
              <a:defRPr sz="5135"/>
            </a:pPr>
            <a:r>
              <a:t>Site starts pilots itself when cluster resources are idle</a:t>
            </a:r>
          </a:p>
          <a:p>
            <a:pPr lvl="1" marL="1203960" indent="-601980" defTabSz="649009">
              <a:defRPr sz="5135"/>
            </a:pPr>
            <a:r>
              <a:t>Similar processes for XD (HPC) and Cloud resources</a:t>
            </a:r>
          </a:p>
          <a:p>
            <a:pPr marL="601980" indent="-601980" defTabSz="649009">
              <a:spcBef>
                <a:spcPts val="1500"/>
              </a:spcBef>
              <a:defRPr sz="5688">
                <a:latin typeface="Myriad Pro Semibold"/>
                <a:ea typeface="Myriad Pro Semibold"/>
                <a:cs typeface="Myriad Pro Semibold"/>
                <a:sym typeface="Myriad Pro Semibold"/>
              </a:defRPr>
            </a:pPr>
            <a:r>
              <a:t>A pilot runs part of HTCondor itself</a:t>
            </a:r>
          </a:p>
          <a:p>
            <a:pPr lvl="1" marL="1203960" indent="-601980" defTabSz="649009">
              <a:defRPr sz="5135"/>
            </a:pPr>
            <a:r>
              <a:t>A pilot </a:t>
            </a:r>
            <a:r>
              <a:rPr i="1"/>
              <a:t>leases</a:t>
            </a:r>
            <a:r>
              <a:t> the resources it is given for a while</a:t>
            </a:r>
          </a:p>
          <a:p>
            <a:pPr lvl="1" marL="1203960" indent="-601980" defTabSz="649009">
              <a:defRPr sz="5135"/>
            </a:pPr>
            <a:r>
              <a:t>Can expire after time, when idle, or when kicked out</a:t>
            </a:r>
          </a:p>
          <a:p>
            <a:pPr lvl="1" marL="1203960" indent="-601980" defTabSz="649009">
              <a:defRPr sz="5135"/>
            </a:pPr>
            <a:r>
              <a:t>A pilot doesn’t really use resources, just holds on to them, and reports them to a central service, adding to a pool</a:t>
            </a:r>
          </a:p>
          <a:p>
            <a:pPr marL="601980" indent="-601980" defTabSz="649009">
              <a:spcBef>
                <a:spcPts val="1500"/>
              </a:spcBef>
              <a:defRPr sz="5688"/>
            </a:pPr>
            <a:r>
              <a:t>An </a:t>
            </a:r>
            <a:r>
              <a:rPr i="1"/>
              <a:t>Access Point</a:t>
            </a:r>
            <a:r>
              <a:t> is a place to submit jobs to a pool</a:t>
            </a:r>
          </a:p>
          <a:p>
            <a:pPr marL="601980" indent="-601980" defTabSz="649009">
              <a:spcBef>
                <a:spcPts val="1500"/>
              </a:spcBef>
              <a:defRPr sz="5688"/>
            </a:pPr>
            <a:r>
              <a:t>OSG and HTCondor manage/automate the details!</a:t>
            </a:r>
          </a:p>
          <a:p>
            <a:pPr marL="0" indent="0" defTabSz="649009">
              <a:spcBef>
                <a:spcPts val="1500"/>
              </a:spcBef>
              <a:buSzTx/>
              <a:buNone/>
              <a:defRPr sz="2844"/>
            </a:pPr>
            <a:r>
              <a:rPr b="1"/>
              <a:t>Note:</a:t>
            </a:r>
            <a:r>
              <a:t> Terms in </a:t>
            </a:r>
            <a:r>
              <a:rPr i="1"/>
              <a:t>italics</a:t>
            </a:r>
            <a:r>
              <a:t> are jargon. You may hear these terms, but it is not critical to memorize them.</a:t>
            </a:r>
          </a:p>
        </p:txBody>
      </p:sp>
      <p:sp>
        <p:nvSpPr>
          <p:cNvPr id="196" name="OSG dHTC – A Few Detail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OSG dHTC – A Few Details</a:t>
            </a:r>
          </a:p>
        </p:txBody>
      </p:sp>
      <p:sp>
        <p:nvSpPr>
          <p:cNvPr id="197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Open Science Pool (OS Pool) for all of Open Scienc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716280" indent="-716280" defTabSz="772239">
              <a:defRPr sz="6768"/>
            </a:pPr>
            <a:r>
              <a:rPr b="1"/>
              <a:t>Open Science Pool</a:t>
            </a:r>
            <a:r>
              <a:t> (OS Pool) for all of Open Science</a:t>
            </a:r>
          </a:p>
          <a:p>
            <a:pPr marL="716280" indent="-716280" defTabSz="772239">
              <a:spcBef>
                <a:spcPts val="1800"/>
              </a:spcBef>
              <a:defRPr sz="6768"/>
            </a:pPr>
            <a:r>
              <a:t>It has many Access Points (e.g., projects, campuses)</a:t>
            </a:r>
          </a:p>
          <a:p>
            <a:pPr marL="716280" indent="-716280" defTabSz="772239">
              <a:spcBef>
                <a:spcPts val="1800"/>
              </a:spcBef>
              <a:defRPr sz="6768"/>
            </a:pPr>
            <a:r>
              <a:rPr b="1"/>
              <a:t>OSG Connect</a:t>
            </a:r>
            <a:r>
              <a:t> is an Access Point for US projects (incl. collaborators)</a:t>
            </a:r>
          </a:p>
          <a:p>
            <a:pPr marL="716280" indent="-716280" defTabSz="772239">
              <a:spcBef>
                <a:spcPts val="3700"/>
              </a:spcBef>
              <a:defRPr sz="6768"/>
            </a:pPr>
            <a:r>
              <a:t>Other pools exist for specific groups</a:t>
            </a:r>
          </a:p>
          <a:p>
            <a:pPr lvl="1" marL="1432560" indent="-716280" defTabSz="772239">
              <a:defRPr sz="6110"/>
            </a:pPr>
            <a:r>
              <a:t>Collaborations (e.g., gravitational-wave projects)</a:t>
            </a:r>
          </a:p>
          <a:p>
            <a:pPr lvl="1" marL="1432560" indent="-716280" defTabSz="772239">
              <a:defRPr sz="6110"/>
            </a:pPr>
            <a:r>
              <a:t>Projects (e.g., DUNE neutrino physics project)</a:t>
            </a:r>
          </a:p>
          <a:p>
            <a:pPr lvl="1" marL="1432560" indent="-716280" defTabSz="772239">
              <a:defRPr sz="6110"/>
            </a:pPr>
            <a:r>
              <a:t>Campuses (e.g., HCC at University of Nebraska)</a:t>
            </a:r>
          </a:p>
        </p:txBody>
      </p:sp>
      <p:sp>
        <p:nvSpPr>
          <p:cNvPr id="200" name="Open Science Pool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Open Science Pool</a:t>
            </a:r>
          </a:p>
        </p:txBody>
      </p:sp>
      <p:sp>
        <p:nvSpPr>
          <p:cNvPr id="201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04" name="OSG Sites (Many are in Open Science Pool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OSG Sites </a:t>
            </a:r>
            <a:r>
              <a:rPr b="0" i="1">
                <a:latin typeface="Myriad Pro Semibold"/>
                <a:ea typeface="Myriad Pro Semibold"/>
                <a:cs typeface="Myriad Pro Semibold"/>
                <a:sym typeface="Myriad Pro Semibold"/>
              </a:rPr>
              <a:t>(Many are in Open Science Pool)</a:t>
            </a:r>
          </a:p>
        </p:txBody>
      </p:sp>
      <p:pic>
        <p:nvPicPr>
          <p:cNvPr id="205" name="OSG Map.png" descr="OSG Map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32523" y="2717800"/>
            <a:ext cx="20318954" cy="9652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08" name="Open Science Pool Usag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Open Science Pool Usage</a:t>
            </a:r>
          </a:p>
        </p:txBody>
      </p:sp>
      <p:pic>
        <p:nvPicPr>
          <p:cNvPr id="20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06844" y="2717800"/>
            <a:ext cx="19970312" cy="9652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12" name="Using OS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Using OSG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OSG (e.g., OS Pool) is like a local HTCondor pool: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OSG (e.g., OS Pool) is like a local HTCondor pool:</a:t>
            </a:r>
          </a:p>
          <a:p>
            <a:pPr lvl="1" marL="0" indent="762000">
              <a:buSzTx/>
              <a:buNone/>
            </a:pPr>
            <a:r>
              <a:t>You have condor_q, condor_submit, DAGMan, etc.</a:t>
            </a:r>
          </a:p>
          <a:p>
            <a:pPr>
              <a:spcBef>
                <a:spcPts val="4000"/>
              </a:spcBef>
            </a:pPr>
            <a:r>
              <a:t>OS Pool bonus features!</a:t>
            </a:r>
          </a:p>
          <a:p>
            <a:pPr lvl="1"/>
            <a:r>
              <a:t>More resources (usually) than a typical local system</a:t>
            </a:r>
          </a:p>
          <a:p>
            <a:pPr lvl="1"/>
            <a:r>
              <a:t>Some pre-built software packages (SW lecture, Thu.)</a:t>
            </a:r>
          </a:p>
          <a:p>
            <a:pPr lvl="1"/>
            <a:r>
              <a:t>Some storage on Access Point (Data lecture, Fri.)</a:t>
            </a:r>
          </a:p>
          <a:p>
            <a:pPr lvl="1"/>
            <a:r>
              <a:t>Some special resources, like GPUs (GPU topic, Mon.)</a:t>
            </a:r>
          </a:p>
        </p:txBody>
      </p:sp>
      <p:sp>
        <p:nvSpPr>
          <p:cNvPr id="215" name="OSG Is HTCondor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OSG Is HTCondor</a:t>
            </a:r>
          </a:p>
        </p:txBody>
      </p:sp>
      <p:sp>
        <p:nvSpPr>
          <p:cNvPr id="216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More “moving parts” means that there are more ways in which things can go wrong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708659" indent="-708659" defTabSz="764024">
              <a:defRPr sz="6696"/>
            </a:pPr>
            <a:r>
              <a:t>More “moving parts” means that there are more ways in which things can go wrong</a:t>
            </a:r>
          </a:p>
          <a:p>
            <a:pPr marL="708659" indent="-708659" defTabSz="764024">
              <a:spcBef>
                <a:spcPts val="3700"/>
              </a:spcBef>
              <a:defRPr sz="6696"/>
            </a:pPr>
            <a:r>
              <a:t>Greater variation than typical local system:</a:t>
            </a:r>
          </a:p>
          <a:p>
            <a:pPr lvl="1" marL="1417319" indent="-708659" defTabSz="764024">
              <a:defRPr sz="6045"/>
            </a:pPr>
            <a:r>
              <a:t>Varied hardware</a:t>
            </a:r>
          </a:p>
          <a:p>
            <a:pPr lvl="1" marL="1417319" indent="-708659" defTabSz="764024">
              <a:defRPr sz="6045"/>
            </a:pPr>
            <a:r>
              <a:t>Varied operating systems and software</a:t>
            </a:r>
          </a:p>
          <a:p>
            <a:pPr lvl="1" marL="1417319" indent="-708659" defTabSz="764024">
              <a:defRPr sz="6045"/>
            </a:pPr>
            <a:r>
              <a:t>Varied policies</a:t>
            </a:r>
          </a:p>
          <a:p>
            <a:pPr lvl="1" marL="1417319" indent="-708659" defTabSz="764024">
              <a:defRPr sz="6045"/>
            </a:pPr>
            <a:r>
              <a:t>Varying in availability</a:t>
            </a:r>
          </a:p>
          <a:p>
            <a:pPr marL="708659" indent="-708659" defTabSz="764024">
              <a:spcBef>
                <a:spcPts val="3700"/>
              </a:spcBef>
              <a:defRPr sz="6696"/>
            </a:pPr>
            <a:r>
              <a:t>Not all HTCondor features work or work well in OSG</a:t>
            </a:r>
            <a:br/>
            <a:r>
              <a:t>(e.g., condor_ssh_to_job)</a:t>
            </a:r>
          </a:p>
        </p:txBody>
      </p:sp>
      <p:sp>
        <p:nvSpPr>
          <p:cNvPr id="219" name="So Why Learn How OSG Works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So Why Learn How OSG Works?</a:t>
            </a:r>
          </a:p>
        </p:txBody>
      </p:sp>
      <p:sp>
        <p:nvSpPr>
          <p:cNvPr id="220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Request what you need in submit file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754380" indent="-754380" defTabSz="813315">
              <a:defRPr sz="7128"/>
            </a:pPr>
            <a:r>
              <a:t>Request what you need in submit files</a:t>
            </a:r>
          </a:p>
          <a:p>
            <a:pPr lvl="1" marL="1508760" indent="-754380" defTabSz="813315">
              <a:defRPr sz="6435"/>
            </a:pPr>
            <a:r>
              <a:t>CPUs (“cores”): </a:t>
            </a:r>
            <a:r>
              <a:rPr b="1" sz="5544">
                <a:latin typeface="Menlo Regular"/>
                <a:ea typeface="Menlo Regular"/>
                <a:cs typeface="Menlo Regular"/>
                <a:sym typeface="Menlo Regular"/>
              </a:rPr>
              <a:t>request_cpus</a:t>
            </a:r>
          </a:p>
          <a:p>
            <a:pPr lvl="1" marL="1508760" indent="-754380" defTabSz="813315">
              <a:defRPr sz="6435"/>
            </a:pPr>
            <a:r>
              <a:t>Memory: </a:t>
            </a:r>
            <a:r>
              <a:rPr b="1" sz="5544">
                <a:latin typeface="Menlo Regular"/>
                <a:ea typeface="Menlo Regular"/>
                <a:cs typeface="Menlo Regular"/>
                <a:sym typeface="Menlo Regular"/>
              </a:rPr>
              <a:t>request_memory</a:t>
            </a:r>
          </a:p>
          <a:p>
            <a:pPr lvl="1" marL="1508760" indent="-754380" defTabSz="813315">
              <a:defRPr sz="6435"/>
            </a:pPr>
            <a:r>
              <a:t>Disk on execute server: </a:t>
            </a:r>
            <a:r>
              <a:rPr b="1" sz="5544">
                <a:latin typeface="Menlo Regular"/>
                <a:ea typeface="Menlo Regular"/>
                <a:cs typeface="Menlo Regular"/>
                <a:sym typeface="Menlo Regular"/>
              </a:rPr>
              <a:t>request_disk</a:t>
            </a:r>
          </a:p>
          <a:p>
            <a:pPr marL="754380" indent="-754380" defTabSz="813315">
              <a:spcBef>
                <a:spcPts val="3900"/>
              </a:spcBef>
              <a:defRPr sz="7128"/>
            </a:pPr>
            <a:r>
              <a:t>Some other hardware requirements can be specified; search for documentation or contact us</a:t>
            </a:r>
          </a:p>
          <a:p>
            <a:pPr lvl="1" marL="1508760" indent="-754380" defTabSz="813315">
              <a:defRPr sz="6435"/>
            </a:pPr>
            <a:r>
              <a:t>Often in submit-file </a:t>
            </a:r>
            <a:r>
              <a:rPr b="1" sz="5544">
                <a:latin typeface="Menlo Regular"/>
                <a:ea typeface="Menlo Regular"/>
                <a:cs typeface="Menlo Regular"/>
                <a:sym typeface="Menlo Regular"/>
              </a:rPr>
              <a:t>requirements</a:t>
            </a:r>
            <a:r>
              <a:t> expression</a:t>
            </a:r>
          </a:p>
          <a:p>
            <a:pPr lvl="1" marL="1508760" indent="-754380" defTabSz="813315">
              <a:defRPr sz="6435"/>
            </a:pPr>
            <a:r>
              <a:t>Example: GPU needs (GPU topic, Mon.)</a:t>
            </a:r>
          </a:p>
        </p:txBody>
      </p:sp>
      <p:sp>
        <p:nvSpPr>
          <p:cNvPr id="223" name="Varied Hardwar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Varied Hardware</a:t>
            </a:r>
          </a:p>
        </p:txBody>
      </p:sp>
      <p:sp>
        <p:nvSpPr>
          <p:cNvPr id="224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Varied operating system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Varied operating systems</a:t>
            </a:r>
          </a:p>
          <a:p>
            <a:pPr lvl="1"/>
            <a:r>
              <a:t>All Linux, </a:t>
            </a:r>
            <a:r>
              <a:rPr i="1"/>
              <a:t>mostly</a:t>
            </a:r>
            <a:r>
              <a:t> recent, but lots of variation</a:t>
            </a:r>
          </a:p>
          <a:p>
            <a:pPr lvl="1"/>
            <a:r>
              <a:t>Software on Access Point may not exist on execute!</a:t>
            </a:r>
            <a:br/>
            <a:r>
              <a:t>(e.g., Python 2 versus Python 3)</a:t>
            </a:r>
          </a:p>
          <a:p>
            <a:pPr>
              <a:spcBef>
                <a:spcPts val="4000"/>
              </a:spcBef>
            </a:pPr>
            <a:r>
              <a:t>Your software</a:t>
            </a:r>
          </a:p>
          <a:p>
            <a:pPr lvl="1"/>
            <a:r>
              <a:t>Never assume your software is on the execute server</a:t>
            </a:r>
          </a:p>
          <a:p>
            <a:pPr lvl="1"/>
            <a:r>
              <a:t>Attend tomorrow’s (Thu.) lecture on this topic!</a:t>
            </a:r>
          </a:p>
        </p:txBody>
      </p:sp>
      <p:sp>
        <p:nvSpPr>
          <p:cNvPr id="227" name="Varied OSs and Softwar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Varied OSs and Software</a:t>
            </a:r>
          </a:p>
        </p:txBody>
      </p:sp>
      <p:sp>
        <p:nvSpPr>
          <p:cNvPr id="228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lide Number"/>
          <p:cNvSpPr txBox="1"/>
          <p:nvPr>
            <p:ph type="sldNum" sz="quarter" idx="2"/>
          </p:nvPr>
        </p:nvSpPr>
        <p:spPr>
          <a:xfrm>
            <a:off x="23886058" y="13233400"/>
            <a:ext cx="162459" cy="28702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84" name="Accessing compute resourc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Accessing compute resources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Individual sites/clusters have their own policie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Individual sites/clusters have their own policies</a:t>
            </a:r>
          </a:p>
          <a:p>
            <a:pPr lvl="1"/>
            <a:r>
              <a:t>Example: Maximum run-time of a job (or its pilot)</a:t>
            </a:r>
          </a:p>
          <a:p>
            <a:pPr>
              <a:spcBef>
                <a:spcPts val="4000"/>
              </a:spcBef>
            </a:pPr>
            <a:r>
              <a:t>If possible, set requirements for what you need</a:t>
            </a:r>
          </a:p>
          <a:p>
            <a:pPr lvl="1"/>
            <a:r>
              <a:t>But this does not help with, e.g., maximum run-time</a:t>
            </a:r>
          </a:p>
          <a:p>
            <a:pPr>
              <a:spcBef>
                <a:spcPts val="4000"/>
              </a:spcBef>
            </a:pPr>
            <a:r>
              <a:t>Generally, try to make “OSG-sized” jobs (see next)</a:t>
            </a:r>
          </a:p>
        </p:txBody>
      </p:sp>
      <p:sp>
        <p:nvSpPr>
          <p:cNvPr id="231" name="Varied Polici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Varied Policies</a:t>
            </a:r>
          </a:p>
        </p:txBody>
      </p:sp>
      <p:sp>
        <p:nvSpPr>
          <p:cNvPr id="232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35" name="What Makes a Good OSG Job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Makes a Good OSG Job?</a:t>
            </a:r>
          </a:p>
        </p:txBody>
      </p:sp>
      <p:pic>
        <p:nvPicPr>
          <p:cNvPr id="23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46109" y="2717800"/>
            <a:ext cx="19891783" cy="9652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Test early, test often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spcBef>
                <a:spcPts val="4000"/>
              </a:spcBef>
            </a:pPr>
            <a:r>
              <a:t>Test early, test often</a:t>
            </a:r>
          </a:p>
          <a:p>
            <a:pPr>
              <a:spcBef>
                <a:spcPts val="4000"/>
              </a:spcBef>
            </a:pPr>
            <a:r>
              <a:t>Specify output, error, and log files</a:t>
            </a:r>
          </a:p>
          <a:p>
            <a:pPr>
              <a:spcBef>
                <a:spcPts val="4000"/>
              </a:spcBef>
            </a:pPr>
            <a:r>
              <a:t>If possible, add strategic logging to software</a:t>
            </a:r>
            <a:br/>
            <a:r>
              <a:t>(but don’t fill disk with logs!)</a:t>
            </a:r>
          </a:p>
        </p:txBody>
      </p:sp>
      <p:sp>
        <p:nvSpPr>
          <p:cNvPr id="239" name="More OSG Tips – Test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More OSG Tips – Testing</a:t>
            </a:r>
          </a:p>
        </p:txBody>
      </p:sp>
      <p:sp>
        <p:nvSpPr>
          <p:cNvPr id="240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1 job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754380" indent="-754380" defTabSz="813315">
              <a:defRPr sz="7128"/>
            </a:pPr>
            <a:r>
              <a:t>1 job</a:t>
            </a:r>
          </a:p>
          <a:p>
            <a:pPr lvl="1" marL="1508760" indent="-754380" defTabSz="813315">
              <a:defRPr sz="6435"/>
            </a:pPr>
            <a:r>
              <a:t>Did it work?</a:t>
            </a:r>
          </a:p>
          <a:p>
            <a:pPr lvl="1" marL="1508760" indent="-754380" defTabSz="813315">
              <a:defRPr sz="6435"/>
            </a:pPr>
            <a:r>
              <a:t>Check and adjust resource usage!</a:t>
            </a:r>
          </a:p>
          <a:p>
            <a:pPr marL="754380" indent="-754380" defTabSz="813315">
              <a:spcBef>
                <a:spcPts val="3900"/>
              </a:spcBef>
              <a:defRPr sz="7128"/>
            </a:pPr>
            <a:r>
              <a:t>10 jobs</a:t>
            </a:r>
          </a:p>
          <a:p>
            <a:pPr lvl="1" marL="1508760" indent="-754380" defTabSz="813315">
              <a:defRPr sz="6435"/>
            </a:pPr>
            <a:r>
              <a:t>Check everything again</a:t>
            </a:r>
          </a:p>
          <a:p>
            <a:pPr lvl="1" marL="1508760" indent="-754380" defTabSz="813315">
              <a:defRPr sz="6435"/>
            </a:pPr>
            <a:r>
              <a:t>Check and adjust resource usage again</a:t>
            </a:r>
          </a:p>
          <a:p>
            <a:pPr marL="754380" indent="-754380" defTabSz="813315">
              <a:spcBef>
                <a:spcPts val="3900"/>
              </a:spcBef>
              <a:defRPr sz="7128"/>
            </a:pPr>
            <a:r>
              <a:t>Maybe another intermediate stage</a:t>
            </a:r>
          </a:p>
          <a:p>
            <a:pPr marL="754380" indent="-754380" defTabSz="813315">
              <a:spcBef>
                <a:spcPts val="3900"/>
              </a:spcBef>
              <a:defRPr sz="7128"/>
            </a:pPr>
            <a:r>
              <a:t>At each scale: Fix issue and repeat until solid</a:t>
            </a:r>
          </a:p>
        </p:txBody>
      </p:sp>
      <p:sp>
        <p:nvSpPr>
          <p:cNvPr id="243" name="More OSG Tips – Scaling Up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More OSG Tips – Scaling Up</a:t>
            </a:r>
          </a:p>
        </p:txBody>
      </p:sp>
      <p:sp>
        <p:nvSpPr>
          <p:cNvPr id="244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Access Points are shared resource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Access Points are shared resources</a:t>
            </a:r>
          </a:p>
          <a:p>
            <a:pPr lvl="1"/>
            <a:r>
              <a:t>No long-running and resource-intensive processes</a:t>
            </a:r>
          </a:p>
          <a:p>
            <a:pPr lvl="1"/>
            <a:r>
              <a:t>Do those things in jobs instead</a:t>
            </a:r>
          </a:p>
          <a:p>
            <a:pPr>
              <a:spcBef>
                <a:spcPts val="4000"/>
              </a:spcBef>
            </a:pPr>
            <a:r>
              <a:t>Estimate </a:t>
            </a:r>
            <a:r>
              <a:rPr>
                <a:latin typeface="Myriad Pro Semibold"/>
                <a:ea typeface="Myriad Pro Semibold"/>
                <a:cs typeface="Myriad Pro Semibold"/>
                <a:sym typeface="Myriad Pro Semibold"/>
              </a:rPr>
              <a:t>AP</a:t>
            </a:r>
            <a:r>
              <a:t> resource needs for </a:t>
            </a:r>
            <a:r>
              <a:rPr i="1"/>
              <a:t>whole</a:t>
            </a:r>
            <a:r>
              <a:t> run(s)</a:t>
            </a:r>
          </a:p>
          <a:p>
            <a:pPr lvl="1"/>
            <a:r>
              <a:t>Especially input and output data (Data lecture, Fri.)</a:t>
            </a:r>
          </a:p>
          <a:p>
            <a:pPr lvl="1"/>
            <a:r>
              <a:t>Also: directories, logs, file transfers, etc.</a:t>
            </a:r>
          </a:p>
        </p:txBody>
      </p:sp>
      <p:sp>
        <p:nvSpPr>
          <p:cNvPr id="247" name="More OSG Tips – Access Poin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More OSG Tips – Access Point</a:t>
            </a:r>
          </a:p>
        </p:txBody>
      </p:sp>
      <p:sp>
        <p:nvSpPr>
          <p:cNvPr id="248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Computer security is hard — read the headlines!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Computer security is hard — read the headlines!</a:t>
            </a:r>
          </a:p>
          <a:p>
            <a:pPr/>
            <a:r>
              <a:t>OSG does its best, but no system is perfect</a:t>
            </a:r>
          </a:p>
          <a:p>
            <a:pPr/>
            <a:r>
              <a:t>Some suggestions:</a:t>
            </a:r>
          </a:p>
          <a:p>
            <a:pPr lvl="1">
              <a:spcBef>
                <a:spcPts val="500"/>
              </a:spcBef>
            </a:pPr>
            <a:r>
              <a:t>Use strong, distinct passwords for each account</a:t>
            </a:r>
          </a:p>
          <a:p>
            <a:pPr lvl="1">
              <a:spcBef>
                <a:spcPts val="500"/>
              </a:spcBef>
            </a:pPr>
            <a:r>
              <a:t>Do not share your account</a:t>
            </a:r>
          </a:p>
          <a:p>
            <a:pPr lvl="1">
              <a:spcBef>
                <a:spcPts val="500"/>
              </a:spcBef>
            </a:pPr>
            <a:r>
              <a:t>Avoid world-writable directories and files</a:t>
            </a:r>
          </a:p>
          <a:p>
            <a:pPr lvl="1">
              <a:spcBef>
                <a:spcPts val="500"/>
              </a:spcBef>
            </a:pPr>
            <a:r>
              <a:t>Avoid sensitive software and data (no HIPAA!)</a:t>
            </a:r>
          </a:p>
          <a:p>
            <a:pPr lvl="1">
              <a:spcBef>
                <a:spcPts val="500"/>
              </a:spcBef>
            </a:pPr>
            <a:r>
              <a:t>Do not try to work around security barriers;</a:t>
            </a:r>
            <a:br/>
            <a:r>
              <a:t>contact us to help meet your goals in a safe way</a:t>
            </a:r>
          </a:p>
        </p:txBody>
      </p:sp>
      <p:sp>
        <p:nvSpPr>
          <p:cNvPr id="251" name="More OSG Tips – Securit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More OSG Tips – Security</a:t>
            </a:r>
          </a:p>
        </p:txBody>
      </p:sp>
      <p:sp>
        <p:nvSpPr>
          <p:cNvPr id="252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55" name="Troubleshooting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Troubleshooting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Comparing expectations vs. what happened: Either might be wrong!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spcBef>
                <a:spcPts val="2000"/>
              </a:spcBef>
            </a:pPr>
            <a:r>
              <a:t>Comparing expectations vs. what happened: Either might be wrong!</a:t>
            </a:r>
          </a:p>
          <a:p>
            <a:pPr>
              <a:spcBef>
                <a:spcPts val="2000"/>
              </a:spcBef>
            </a:pPr>
            <a:r>
              <a:t>Read messages carefully — even if some parts make no sense, what hints can you get?</a:t>
            </a:r>
          </a:p>
          <a:p>
            <a:pPr>
              <a:spcBef>
                <a:spcPts val="2000"/>
              </a:spcBef>
            </a:pPr>
            <a:r>
              <a:t>Search online … but evaluate what you find</a:t>
            </a:r>
          </a:p>
          <a:p>
            <a:pPr>
              <a:spcBef>
                <a:spcPts val="2000"/>
              </a:spcBef>
            </a:pPr>
            <a:r>
              <a:t>Collect links and other resources that help</a:t>
            </a:r>
          </a:p>
          <a:p>
            <a:pPr>
              <a:spcBef>
                <a:spcPts val="2000"/>
              </a:spcBef>
            </a:pPr>
            <a:r>
              <a:t>Ask for help! And provide key details: versions, commands, files, messages, logs, etc.</a:t>
            </a:r>
          </a:p>
        </p:txBody>
      </p:sp>
      <p:sp>
        <p:nvSpPr>
          <p:cNvPr id="258" name="General Troubleshooting Tip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General Troubleshooting Tips</a:t>
            </a:r>
          </a:p>
        </p:txBody>
      </p:sp>
      <p:sp>
        <p:nvSpPr>
          <p:cNvPr id="259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Completely failed to submit!…"/>
          <p:cNvSpPr txBox="1"/>
          <p:nvPr>
            <p:ph type="body" sz="half" idx="1"/>
          </p:nvPr>
        </p:nvSpPr>
        <p:spPr>
          <a:xfrm>
            <a:off x="2438400" y="6785768"/>
            <a:ext cx="19507200" cy="5584826"/>
          </a:xfrm>
          <a:prstGeom prst="rect">
            <a:avLst/>
          </a:prstGeom>
        </p:spPr>
        <p:txBody>
          <a:bodyPr/>
          <a:lstStyle/>
          <a:p>
            <a:pPr marL="739140" indent="-739140" defTabSz="796885">
              <a:lnSpc>
                <a:spcPct val="90000"/>
              </a:lnSpc>
              <a:spcBef>
                <a:spcPts val="1900"/>
              </a:spcBef>
              <a:defRPr sz="6984"/>
            </a:pPr>
            <a:r>
              <a:t>Completely failed to submit!</a:t>
            </a:r>
          </a:p>
          <a:p>
            <a:pPr marL="739140" indent="-739140" defTabSz="796885">
              <a:lnSpc>
                <a:spcPct val="90000"/>
              </a:lnSpc>
              <a:spcBef>
                <a:spcPts val="1900"/>
              </a:spcBef>
              <a:defRPr sz="6984"/>
            </a:pPr>
            <a:r>
              <a:rPr b="1"/>
              <a:t>Notice:</a:t>
            </a:r>
            <a:r>
              <a:t> </a:t>
            </a:r>
            <a:r>
              <a:rPr sz="5432">
                <a:solidFill>
                  <a:srgbClr val="FF6600"/>
                </a:solidFill>
                <a:latin typeface="Menlo Regular"/>
                <a:ea typeface="Menlo Regular"/>
                <a:cs typeface="Menlo Regular"/>
                <a:sym typeface="Menlo Regular"/>
              </a:rPr>
              <a:t>Failed to parse</a:t>
            </a:r>
          </a:p>
          <a:p>
            <a:pPr marL="739140" indent="-739140" defTabSz="796885">
              <a:lnSpc>
                <a:spcPct val="90000"/>
              </a:lnSpc>
              <a:spcBef>
                <a:spcPts val="1900"/>
              </a:spcBef>
              <a:defRPr sz="6984"/>
            </a:pPr>
            <a:r>
              <a:rPr b="1"/>
              <a:t>Why:</a:t>
            </a:r>
            <a:r>
              <a:t> You tried to submit your executable (or other file), not an HTCondor submit file</a:t>
            </a:r>
          </a:p>
          <a:p>
            <a:pPr marL="739140" indent="-739140" defTabSz="796885">
              <a:lnSpc>
                <a:spcPct val="90000"/>
              </a:lnSpc>
              <a:spcBef>
                <a:spcPts val="1900"/>
              </a:spcBef>
              <a:defRPr sz="6984"/>
            </a:pPr>
            <a:r>
              <a:rPr b="1"/>
              <a:t>Fix:</a:t>
            </a:r>
            <a:r>
              <a:t> Submit an HTCondor submit file (e.g., </a:t>
            </a:r>
            <a:r>
              <a:rPr sz="5432">
                <a:solidFill>
                  <a:srgbClr val="FF6600"/>
                </a:solidFill>
                <a:latin typeface="Menlo Regular"/>
                <a:ea typeface="Menlo Regular"/>
                <a:cs typeface="Menlo Regular"/>
                <a:sym typeface="Menlo Regular"/>
              </a:rPr>
              <a:t>.sub</a:t>
            </a:r>
            <a:r>
              <a:t>)</a:t>
            </a:r>
          </a:p>
        </p:txBody>
      </p:sp>
      <p:sp>
        <p:nvSpPr>
          <p:cNvPr id="262" name="Issue: Failed to Pars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Issue: Failed to Parse</a:t>
            </a:r>
          </a:p>
        </p:txBody>
      </p:sp>
      <p:sp>
        <p:nvSpPr>
          <p:cNvPr id="263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64" name="$ condor_submit job.sh…"/>
          <p:cNvSpPr txBox="1"/>
          <p:nvPr/>
        </p:nvSpPr>
        <p:spPr>
          <a:xfrm>
            <a:off x="2438400" y="2717800"/>
            <a:ext cx="19507200" cy="3616961"/>
          </a:xfrm>
          <a:prstGeom prst="rect">
            <a:avLst/>
          </a:prstGeom>
          <a:solidFill>
            <a:srgbClr val="EEEEEE"/>
          </a:solidFill>
          <a:ln w="50800">
            <a:solidFill>
              <a:srgbClr val="929292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54000" tIns="254000" rIns="254000" bIns="254000">
            <a:spAutoFit/>
          </a:bodyPr>
          <a:lstStyle/>
          <a:p>
            <a:pPr algn="l">
              <a:lnSpc>
                <a:spcPct val="110000"/>
              </a:lnSpc>
              <a:defRPr sz="4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$ </a:t>
            </a:r>
            <a:r>
              <a:rPr b="1"/>
              <a:t>condor_submit job.sh</a:t>
            </a:r>
          </a:p>
          <a:p>
            <a:pPr algn="l">
              <a:lnSpc>
                <a:spcPct val="110000"/>
              </a:lnSpc>
              <a:defRPr sz="4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Submitting job(s)</a:t>
            </a:r>
          </a:p>
          <a:p>
            <a:pPr algn="l">
              <a:lnSpc>
                <a:spcPct val="110000"/>
              </a:lnSpc>
              <a:defRPr sz="4800">
                <a:solidFill>
                  <a:srgbClr val="FF66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ERROR: on Line 6 of submit file: </a:t>
            </a:r>
          </a:p>
          <a:p>
            <a:pPr algn="l">
              <a:lnSpc>
                <a:spcPct val="110000"/>
              </a:lnSpc>
              <a:defRPr sz="4800">
                <a:solidFill>
                  <a:srgbClr val="FF66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ERROR: Failed to parse command file (line 6).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Also failed to submit (missing job(s) submitted)…"/>
          <p:cNvSpPr txBox="1"/>
          <p:nvPr>
            <p:ph type="body" sz="half" idx="1"/>
          </p:nvPr>
        </p:nvSpPr>
        <p:spPr>
          <a:xfrm>
            <a:off x="2438400" y="8702833"/>
            <a:ext cx="19507200" cy="3667761"/>
          </a:xfrm>
          <a:prstGeom prst="rect">
            <a:avLst/>
          </a:prstGeom>
        </p:spPr>
        <p:txBody>
          <a:bodyPr/>
          <a:lstStyle/>
          <a:p>
            <a:pPr>
              <a:spcBef>
                <a:spcPts val="2000"/>
              </a:spcBef>
            </a:pPr>
            <a:r>
              <a:t>Also failed to submit (missing </a:t>
            </a:r>
            <a:r>
              <a:rPr sz="5600">
                <a:solidFill>
                  <a:srgbClr val="FF6600"/>
                </a:solidFill>
                <a:latin typeface="Menlo Regular"/>
                <a:ea typeface="Menlo Regular"/>
                <a:cs typeface="Menlo Regular"/>
                <a:sym typeface="Menlo Regular"/>
              </a:rPr>
              <a:t>job(s) submitted</a:t>
            </a:r>
            <a:r>
              <a:t>)</a:t>
            </a:r>
          </a:p>
          <a:p>
            <a:pPr>
              <a:spcBef>
                <a:spcPts val="2000"/>
              </a:spcBef>
            </a:pPr>
            <a:r>
              <a:rPr b="1"/>
              <a:t>Why:</a:t>
            </a:r>
            <a:r>
              <a:t> Typos in your submit file (e.g., </a:t>
            </a:r>
            <a:r>
              <a:rPr sz="5600">
                <a:solidFill>
                  <a:srgbClr val="FF6600"/>
                </a:solidFill>
                <a:latin typeface="Menlo Regular"/>
                <a:ea typeface="Menlo Regular"/>
                <a:cs typeface="Menlo Regular"/>
                <a:sym typeface="Menlo Regular"/>
              </a:rPr>
              <a:t>BG</a:t>
            </a:r>
            <a:r>
              <a:t> for </a:t>
            </a:r>
            <a:r>
              <a:rPr sz="5600">
                <a:solidFill>
                  <a:srgbClr val="FF6600"/>
                </a:solidFill>
                <a:latin typeface="Menlo Regular"/>
                <a:ea typeface="Menlo Regular"/>
                <a:cs typeface="Menlo Regular"/>
                <a:sym typeface="Menlo Regular"/>
              </a:rPr>
              <a:t>GB</a:t>
            </a:r>
            <a:r>
              <a:t>)</a:t>
            </a:r>
          </a:p>
          <a:p>
            <a:pPr>
              <a:spcBef>
                <a:spcPts val="2000"/>
              </a:spcBef>
            </a:pPr>
            <a:r>
              <a:rPr b="1"/>
              <a:t>Fix:</a:t>
            </a:r>
            <a:r>
              <a:t> Correct typos!</a:t>
            </a:r>
          </a:p>
        </p:txBody>
      </p:sp>
      <p:sp>
        <p:nvSpPr>
          <p:cNvPr id="267" name="Issue: Typos in Submit Fi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Issue: Typos in Submit File</a:t>
            </a:r>
          </a:p>
        </p:txBody>
      </p:sp>
      <p:sp>
        <p:nvSpPr>
          <p:cNvPr id="2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69" name="$ condor_submit sleep.sub…"/>
          <p:cNvSpPr txBox="1"/>
          <p:nvPr/>
        </p:nvSpPr>
        <p:spPr>
          <a:xfrm>
            <a:off x="2438400" y="2717800"/>
            <a:ext cx="19507200" cy="5181601"/>
          </a:xfrm>
          <a:prstGeom prst="rect">
            <a:avLst/>
          </a:prstGeom>
          <a:solidFill>
            <a:srgbClr val="EEEEEE"/>
          </a:solidFill>
          <a:ln w="50800">
            <a:solidFill>
              <a:srgbClr val="929292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54000" tIns="254000" rIns="254000" bIns="254000">
            <a:spAutoFit/>
          </a:bodyPr>
          <a:lstStyle/>
          <a:p>
            <a:pPr algn="l">
              <a:lnSpc>
                <a:spcPct val="110000"/>
              </a:lnSpc>
              <a:defRPr sz="4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$ </a:t>
            </a:r>
            <a:r>
              <a:rPr b="1"/>
              <a:t>condor_submit sleep.sub</a:t>
            </a:r>
          </a:p>
          <a:p>
            <a:pPr algn="l">
              <a:lnSpc>
                <a:spcPct val="110000"/>
              </a:lnSpc>
              <a:defRPr sz="4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Submitting job(s)</a:t>
            </a:r>
          </a:p>
          <a:p>
            <a:pPr algn="l">
              <a:lnSpc>
                <a:spcPct val="110000"/>
              </a:lnSpc>
              <a:defRPr sz="4800">
                <a:solidFill>
                  <a:srgbClr val="FF66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• ERROR: No 'executable' parameter was provided</a:t>
            </a:r>
          </a:p>
          <a:p>
            <a:pPr algn="l">
              <a:lnSpc>
                <a:spcPct val="110000"/>
              </a:lnSpc>
              <a:defRPr sz="4800">
                <a:solidFill>
                  <a:srgbClr val="FF66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• ERROR: Parse error in expression:</a:t>
            </a:r>
          </a:p>
          <a:p>
            <a:pPr algn="l">
              <a:lnSpc>
                <a:spcPct val="110000"/>
              </a:lnSpc>
              <a:defRPr sz="4800">
                <a:solidFill>
                  <a:srgbClr val="FF66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     RequestMemory = 1BG</a:t>
            </a:r>
          </a:p>
          <a:p>
            <a:pPr algn="l">
              <a:lnSpc>
                <a:spcPct val="110000"/>
              </a:lnSpc>
              <a:defRPr sz="4800">
                <a:solidFill>
                  <a:srgbClr val="FF66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• ERROR: Executable file /bin/slep does not exist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erver or cluster in your lab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>
                <a:latin typeface="Myriad Pro Semibold"/>
                <a:ea typeface="Myriad Pro Semibold"/>
                <a:cs typeface="Myriad Pro Semibold"/>
                <a:sym typeface="Myriad Pro Semibold"/>
              </a:defRPr>
            </a:pPr>
            <a:r>
              <a:t>Server or cluster in your lab</a:t>
            </a:r>
          </a:p>
          <a:p>
            <a:pPr marL="1016000" indent="-1016000">
              <a:buSzPct val="75000"/>
              <a:buChar char="👍"/>
            </a:pPr>
            <a:r>
              <a:t>Not your laptop, control everything</a:t>
            </a:r>
          </a:p>
          <a:p>
            <a:pPr marL="1016000" indent="-1016000">
              <a:buSzPct val="75000"/>
              <a:buChar char="👎"/>
            </a:pPr>
            <a:r>
              <a:t>Buy and maintain it, not a lot of resources</a:t>
            </a:r>
          </a:p>
        </p:txBody>
      </p:sp>
      <p:sp>
        <p:nvSpPr>
          <p:cNvPr id="87" name="Free Resources – In Your Lab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Free Resources – In Your Lab</a:t>
            </a:r>
          </a:p>
        </p:txBody>
      </p:sp>
      <p:sp>
        <p:nvSpPr>
          <p:cNvPr id="88" name="Slide Number"/>
          <p:cNvSpPr txBox="1"/>
          <p:nvPr>
            <p:ph type="sldNum" sz="quarter" idx="2"/>
          </p:nvPr>
        </p:nvSpPr>
        <p:spPr>
          <a:xfrm>
            <a:off x="23886058" y="13237527"/>
            <a:ext cx="162459" cy="28702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89" name="Image" descr="Image"/>
          <p:cNvPicPr>
            <a:picLocks noChangeAspect="1"/>
          </p:cNvPicPr>
          <p:nvPr/>
        </p:nvPicPr>
        <p:blipFill>
          <a:blip r:embed="rId2">
            <a:extLst/>
          </a:blip>
          <a:srcRect l="0" t="27875" r="0" b="14012"/>
          <a:stretch>
            <a:fillRect/>
          </a:stretch>
        </p:blipFill>
        <p:spPr>
          <a:xfrm>
            <a:off x="4572000" y="6721234"/>
            <a:ext cx="15240000" cy="5690073"/>
          </a:xfrm>
          <a:prstGeom prst="rect">
            <a:avLst/>
          </a:prstGeom>
          <a:ln w="12700">
            <a:miter lim="400000"/>
          </a:ln>
        </p:spPr>
      </p:pic>
      <p:sp>
        <p:nvSpPr>
          <p:cNvPr id="90" name="https://images.abmx.com/30/3004/abmx_3004_1_1200.jpg"/>
          <p:cNvSpPr txBox="1"/>
          <p:nvPr/>
        </p:nvSpPr>
        <p:spPr>
          <a:xfrm>
            <a:off x="12149419" y="12085320"/>
            <a:ext cx="7715530" cy="8185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400">
                <a:solidFill>
                  <a:srgbClr val="5E5E5E"/>
                </a:solidFill>
                <a:latin typeface="+mn-lt"/>
                <a:ea typeface="+mn-ea"/>
                <a:cs typeface="+mn-cs"/>
                <a:sym typeface="Myriad Pro"/>
              </a:defRPr>
            </a:lvl1pPr>
          </a:lstStyle>
          <a:p>
            <a:pPr/>
            <a:r>
              <a:t>https://images.abmx.com/30/3004/abmx_3004_1_1200.jpg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Jobs are idle for a long time – can be hard to judge!"/>
          <p:cNvSpPr txBox="1"/>
          <p:nvPr>
            <p:ph type="body" sz="quarter" idx="1"/>
          </p:nvPr>
        </p:nvSpPr>
        <p:spPr>
          <a:xfrm>
            <a:off x="2438400" y="5397756"/>
            <a:ext cx="19507200" cy="125015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Jobs are </a:t>
            </a:r>
            <a:r>
              <a:rPr sz="5600">
                <a:solidFill>
                  <a:srgbClr val="FF6600"/>
                </a:solidFill>
                <a:latin typeface="Menlo Regular"/>
                <a:ea typeface="Menlo Regular"/>
                <a:cs typeface="Menlo Regular"/>
                <a:sym typeface="Menlo Regular"/>
              </a:rPr>
              <a:t>idle</a:t>
            </a:r>
            <a:r>
              <a:t> for a </a:t>
            </a:r>
            <a:r>
              <a:rPr b="1"/>
              <a:t>long</a:t>
            </a:r>
            <a:r>
              <a:t> time – </a:t>
            </a:r>
            <a:r>
              <a:rPr i="1"/>
              <a:t>can be hard to judge!</a:t>
            </a:r>
          </a:p>
        </p:txBody>
      </p:sp>
      <p:sp>
        <p:nvSpPr>
          <p:cNvPr id="272" name="Issue: Jobs Idle for a Long Tim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Issue: Jobs Idle for a Long Time</a:t>
            </a:r>
          </a:p>
        </p:txBody>
      </p:sp>
      <p:sp>
        <p:nvSpPr>
          <p:cNvPr id="273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74" name="$ condor_q…"/>
          <p:cNvSpPr txBox="1"/>
          <p:nvPr/>
        </p:nvSpPr>
        <p:spPr>
          <a:xfrm>
            <a:off x="832366" y="2316565"/>
            <a:ext cx="22719268" cy="2550161"/>
          </a:xfrm>
          <a:prstGeom prst="rect">
            <a:avLst/>
          </a:prstGeom>
          <a:solidFill>
            <a:srgbClr val="EEEEEE"/>
          </a:solidFill>
          <a:ln w="50800">
            <a:solidFill>
              <a:srgbClr val="929292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54000" tIns="254000" rIns="254000" bIns="254000">
            <a:spAutoFit/>
          </a:bodyPr>
          <a:lstStyle/>
          <a:p>
            <a:pPr algn="l">
              <a:lnSpc>
                <a:spcPct val="110000"/>
              </a:lnSpc>
              <a:defRPr sz="42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$ </a:t>
            </a:r>
            <a:r>
              <a:rPr b="1"/>
              <a:t>condor_q</a:t>
            </a:r>
          </a:p>
          <a:p>
            <a:pPr algn="l">
              <a:lnSpc>
                <a:spcPct val="110000"/>
              </a:lnSpc>
              <a:defRPr sz="42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OWNER    BATCH_NAME    SUBMITTED   DONE   RUN    </a:t>
            </a:r>
            <a:r>
              <a:rPr>
                <a:solidFill>
                  <a:srgbClr val="FF6600"/>
                </a:solidFill>
              </a:rPr>
              <a:t>IDLE</a:t>
            </a:r>
            <a:r>
              <a:t>  TOTAL JOB_IDS</a:t>
            </a:r>
          </a:p>
          <a:p>
            <a:pPr algn="l">
              <a:lnSpc>
                <a:spcPct val="110000"/>
              </a:lnSpc>
              <a:defRPr sz="42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cat      ID: 123456   6/30 12:34      _      _      </a:t>
            </a:r>
            <a:r>
              <a:rPr>
                <a:solidFill>
                  <a:srgbClr val="FF6600"/>
                </a:solidFill>
              </a:rPr>
              <a:t>1</a:t>
            </a:r>
            <a:r>
              <a:t>      1 123456.0</a:t>
            </a:r>
          </a:p>
        </p:txBody>
      </p:sp>
      <p:sp>
        <p:nvSpPr>
          <p:cNvPr id="275" name="$ condor_q -better-analyze 123456.0…"/>
          <p:cNvSpPr txBox="1"/>
          <p:nvPr/>
        </p:nvSpPr>
        <p:spPr>
          <a:xfrm>
            <a:off x="2438400" y="6751553"/>
            <a:ext cx="19507201" cy="5972811"/>
          </a:xfrm>
          <a:prstGeom prst="rect">
            <a:avLst/>
          </a:prstGeom>
          <a:solidFill>
            <a:srgbClr val="EEEEEE"/>
          </a:solidFill>
          <a:ln w="50800">
            <a:solidFill>
              <a:srgbClr val="929292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54000" tIns="254000" rIns="254000" bIns="254000">
            <a:spAutoFit/>
          </a:bodyPr>
          <a:lstStyle/>
          <a:p>
            <a:pPr algn="l">
              <a:lnSpc>
                <a:spcPct val="110000"/>
              </a:lnSpc>
              <a:defRPr sz="42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$ </a:t>
            </a:r>
            <a:r>
              <a:rPr b="1"/>
              <a:t>condor_q -better-analyze 123456.0</a:t>
            </a:r>
          </a:p>
          <a:p>
            <a:pPr algn="l">
              <a:lnSpc>
                <a:spcPct val="110000"/>
              </a:lnSpc>
              <a:defRPr sz="42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...</a:t>
            </a:r>
          </a:p>
          <a:p>
            <a:pPr algn="l">
              <a:lnSpc>
                <a:spcPct val="110000"/>
              </a:lnSpc>
              <a:defRPr sz="42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        Slots</a:t>
            </a:r>
          </a:p>
          <a:p>
            <a:pPr algn="l">
              <a:lnSpc>
                <a:spcPct val="110000"/>
              </a:lnSpc>
              <a:defRPr sz="42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Step    Matched  Condition</a:t>
            </a:r>
          </a:p>
          <a:p>
            <a:pPr algn="l">
              <a:lnSpc>
                <a:spcPct val="110000"/>
              </a:lnSpc>
              <a:defRPr sz="42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-----  --------  ---------</a:t>
            </a:r>
          </a:p>
          <a:p>
            <a:pPr algn="l">
              <a:lnSpc>
                <a:spcPct val="110000"/>
              </a:lnSpc>
              <a:defRPr sz="42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[0]       13033  TARGET.PoolName == "CHTC"</a:t>
            </a:r>
          </a:p>
          <a:p>
            <a:pPr algn="l">
              <a:lnSpc>
                <a:spcPct val="110000"/>
              </a:lnSpc>
              <a:defRPr sz="42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[9]       13656  TARGET.Disk &gt;= RequestDisk</a:t>
            </a:r>
          </a:p>
          <a:p>
            <a:pPr algn="l">
              <a:lnSpc>
                <a:spcPct val="110000"/>
              </a:lnSpc>
              <a:defRPr sz="4200">
                <a:solidFill>
                  <a:srgbClr val="FF66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[11]          0  TARGET.Memory &gt;= RequestMemory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Jobs are held when HTCondor doesn’t know what to do"/>
          <p:cNvSpPr txBox="1"/>
          <p:nvPr>
            <p:ph type="body" sz="quarter" idx="1"/>
          </p:nvPr>
        </p:nvSpPr>
        <p:spPr>
          <a:xfrm>
            <a:off x="2438400" y="5587331"/>
            <a:ext cx="19507200" cy="1250157"/>
          </a:xfrm>
          <a:prstGeom prst="rect">
            <a:avLst/>
          </a:prstGeom>
        </p:spPr>
        <p:txBody>
          <a:bodyPr/>
          <a:lstStyle>
            <a:lvl1pPr marL="0" indent="0" defTabSz="755808">
              <a:buSzTx/>
              <a:buNone/>
              <a:defRPr sz="6624"/>
            </a:lvl1pPr>
          </a:lstStyle>
          <a:p>
            <a:pPr/>
            <a:r>
              <a:t>Jobs are held when HTCondor doesn’t know what to do</a:t>
            </a:r>
          </a:p>
        </p:txBody>
      </p:sp>
      <p:sp>
        <p:nvSpPr>
          <p:cNvPr id="278" name="Issue: Jobs Go on Hold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Issue: Jobs Go on Hold</a:t>
            </a:r>
          </a:p>
        </p:txBody>
      </p:sp>
      <p:sp>
        <p:nvSpPr>
          <p:cNvPr id="279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80" name="$ condor_q…"/>
          <p:cNvSpPr txBox="1"/>
          <p:nvPr/>
        </p:nvSpPr>
        <p:spPr>
          <a:xfrm>
            <a:off x="832366" y="2316565"/>
            <a:ext cx="22719268" cy="2346961"/>
          </a:xfrm>
          <a:prstGeom prst="rect">
            <a:avLst/>
          </a:prstGeom>
          <a:solidFill>
            <a:srgbClr val="EEEEEE"/>
          </a:solidFill>
          <a:ln w="50800">
            <a:solidFill>
              <a:srgbClr val="929292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54000" tIns="254000" rIns="254000" bIns="254000">
            <a:spAutoFit/>
          </a:bodyPr>
          <a:lstStyle/>
          <a:p>
            <a:pPr algn="l">
              <a:lnSpc>
                <a:spcPct val="110000"/>
              </a:lnSpc>
              <a:defRPr sz="3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$ </a:t>
            </a:r>
            <a:r>
              <a:rPr b="1"/>
              <a:t>condor_q</a:t>
            </a:r>
          </a:p>
          <a:p>
            <a:pPr algn="l">
              <a:lnSpc>
                <a:spcPct val="110000"/>
              </a:lnSpc>
              <a:defRPr sz="3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OWNER    BATCH_NAME    SUBMITTED   DONE   RUN    IDLE   </a:t>
            </a:r>
            <a:r>
              <a:rPr>
                <a:solidFill>
                  <a:srgbClr val="FF6600"/>
                </a:solidFill>
              </a:rPr>
              <a:t>HOLD</a:t>
            </a:r>
            <a:r>
              <a:t>  TOTAL JOB_IDS</a:t>
            </a:r>
          </a:p>
          <a:p>
            <a:pPr algn="l">
              <a:lnSpc>
                <a:spcPct val="110000"/>
              </a:lnSpc>
              <a:defRPr sz="38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cat      ID: 123456   7/11 11:23      _      _      _      </a:t>
            </a:r>
            <a:r>
              <a:rPr>
                <a:solidFill>
                  <a:srgbClr val="FF6600"/>
                </a:solidFill>
              </a:rPr>
              <a:t>1</a:t>
            </a:r>
            <a:r>
              <a:t>      1 123456.0</a:t>
            </a:r>
          </a:p>
        </p:txBody>
      </p:sp>
      <p:sp>
        <p:nvSpPr>
          <p:cNvPr id="281" name="$ condor_q -held…"/>
          <p:cNvSpPr txBox="1"/>
          <p:nvPr/>
        </p:nvSpPr>
        <p:spPr>
          <a:xfrm>
            <a:off x="2438400" y="7298580"/>
            <a:ext cx="19507201" cy="5288281"/>
          </a:xfrm>
          <a:prstGeom prst="rect">
            <a:avLst/>
          </a:prstGeom>
          <a:solidFill>
            <a:srgbClr val="EEEEEE"/>
          </a:solidFill>
          <a:ln w="50800">
            <a:solidFill>
              <a:srgbClr val="929292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254000" tIns="254000" rIns="254000" bIns="254000">
            <a:spAutoFit/>
          </a:bodyPr>
          <a:lstStyle/>
          <a:p>
            <a:pPr algn="l">
              <a:lnSpc>
                <a:spcPct val="110000"/>
              </a:lnSpc>
              <a:defRPr sz="42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$ </a:t>
            </a:r>
            <a:r>
              <a:rPr b="1"/>
              <a:t>condor_q -held</a:t>
            </a:r>
          </a:p>
          <a:p>
            <a:pPr algn="l">
              <a:lnSpc>
                <a:spcPct val="110000"/>
              </a:lnSpc>
              <a:defRPr sz="42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...</a:t>
            </a:r>
          </a:p>
          <a:p>
            <a:pPr algn="l">
              <a:lnSpc>
                <a:spcPct val="110000"/>
              </a:lnSpc>
              <a:defRPr sz="42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 ID        OWNER          HELD_SINCE  HOLD_REASON</a:t>
            </a:r>
          </a:p>
          <a:p>
            <a:pPr algn="l">
              <a:lnSpc>
                <a:spcPct val="110000"/>
              </a:lnSpc>
              <a:defRPr sz="4200"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123456.0   cat             7/11 11:24 Error from slot1_16@e122.chtc.wisc.edu: </a:t>
            </a:r>
            <a:r>
              <a:rPr>
                <a:solidFill>
                  <a:srgbClr val="FF6600"/>
                </a:solidFill>
              </a:rPr>
              <a:t>Failed to execute</a:t>
            </a:r>
            <a:r>
              <a:t> '/var/lib/condor/execute/slot1/dir_19728/condor_exec.exe': (errno=8: </a:t>
            </a:r>
            <a:r>
              <a:rPr>
                <a:solidFill>
                  <a:srgbClr val="FF6600"/>
                </a:solidFill>
              </a:rPr>
              <a:t>'Exec format error'</a:t>
            </a:r>
            <a:r>
              <a:t>)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Failed to initialize user log to /path or /dev/null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722947">
              <a:buSzTx/>
              <a:buNone/>
              <a:defRPr sz="3696">
                <a:solidFill>
                  <a:srgbClr val="FF66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Failed to initialize user log to </a:t>
            </a:r>
            <a:r>
              <a:rPr b="1" i="1">
                <a:solidFill>
                  <a:schemeClr val="accent1"/>
                </a:solidFill>
              </a:rPr>
              <a:t>/path</a:t>
            </a:r>
            <a:r>
              <a:t> or /dev/null</a:t>
            </a:r>
          </a:p>
          <a:p>
            <a:pPr lvl="1" marL="1341119" indent="-670559" defTabSz="722947">
              <a:spcBef>
                <a:spcPts val="1700"/>
              </a:spcBef>
              <a:buSzPct val="150000"/>
              <a:buChar char="‣"/>
              <a:defRPr sz="5720"/>
            </a:pPr>
            <a:r>
              <a:t>Could not create log file, check </a:t>
            </a:r>
            <a:r>
              <a:rPr b="1" i="1" sz="4928">
                <a:solidFill>
                  <a:schemeClr val="accent1"/>
                </a:solidFill>
                <a:latin typeface="Menlo Regular"/>
                <a:ea typeface="Menlo Regular"/>
                <a:cs typeface="Menlo Regular"/>
                <a:sym typeface="Menlo Regular"/>
              </a:rPr>
              <a:t>/path</a:t>
            </a:r>
            <a:r>
              <a:t> carefully</a:t>
            </a:r>
          </a:p>
          <a:p>
            <a:pPr marL="0" indent="0" defTabSz="722947">
              <a:spcBef>
                <a:spcPts val="1700"/>
              </a:spcBef>
              <a:buSzTx/>
              <a:buNone/>
              <a:defRPr sz="3696">
                <a:solidFill>
                  <a:srgbClr val="FF66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Error from …: Job has gone over memory limit of </a:t>
            </a:r>
            <a:r>
              <a:rPr b="1" i="1">
                <a:solidFill>
                  <a:schemeClr val="accent1"/>
                </a:solidFill>
              </a:rPr>
              <a:t>AAA</a:t>
            </a:r>
            <a:r>
              <a:t> megabytes. Peak usage: </a:t>
            </a:r>
            <a:r>
              <a:rPr b="1" i="1">
                <a:solidFill>
                  <a:schemeClr val="accent1"/>
                </a:solidFill>
              </a:rPr>
              <a:t>BBB</a:t>
            </a:r>
            <a:r>
              <a:t> megabytes.</a:t>
            </a:r>
          </a:p>
          <a:p>
            <a:pPr lvl="1" marL="1341119" indent="-670559" defTabSz="722947">
              <a:spcBef>
                <a:spcPts val="1700"/>
              </a:spcBef>
              <a:buSzPct val="150000"/>
              <a:buChar char="‣"/>
              <a:defRPr sz="5720"/>
            </a:pPr>
            <a:r>
              <a:t>Job used too much memory</a:t>
            </a:r>
          </a:p>
          <a:p>
            <a:pPr lvl="1" marL="1341119" indent="-670559" defTabSz="722947">
              <a:buSzPct val="150000"/>
              <a:buChar char="‣"/>
              <a:defRPr sz="5720"/>
            </a:pPr>
            <a:r>
              <a:t>Request more – at least </a:t>
            </a:r>
            <a:r>
              <a:rPr b="1" i="1" sz="4928">
                <a:solidFill>
                  <a:schemeClr val="accent1"/>
                </a:solidFill>
                <a:latin typeface="Menlo Regular"/>
                <a:ea typeface="Menlo Regular"/>
                <a:cs typeface="Menlo Regular"/>
                <a:sym typeface="Menlo Regular"/>
              </a:rPr>
              <a:t>BBB</a:t>
            </a:r>
            <a:r>
              <a:t> megabytes!</a:t>
            </a:r>
          </a:p>
          <a:p>
            <a:pPr marL="0" indent="0" defTabSz="722947">
              <a:spcBef>
                <a:spcPts val="1700"/>
              </a:spcBef>
              <a:buSzTx/>
              <a:buNone/>
              <a:defRPr sz="3696">
                <a:solidFill>
                  <a:srgbClr val="FF6600"/>
                </a:solidFill>
                <a:latin typeface="Menlo Regular"/>
                <a:ea typeface="Menlo Regular"/>
                <a:cs typeface="Menlo Regular"/>
                <a:sym typeface="Menlo Regular"/>
              </a:defRPr>
            </a:pPr>
            <a:r>
              <a:t>Error from …: STARTER at … failed to send file(s) to &lt;…&gt;: error reading from </a:t>
            </a:r>
            <a:r>
              <a:rPr b="1" i="1">
                <a:solidFill>
                  <a:schemeClr val="accent1"/>
                </a:solidFill>
              </a:rPr>
              <a:t>/path</a:t>
            </a:r>
            <a:r>
              <a:t>: (errno 2) No such file or directory; SHADOW failed to receive file(s) from &lt;…&gt;</a:t>
            </a:r>
          </a:p>
          <a:p>
            <a:pPr lvl="1" marL="1341119" indent="-670559" defTabSz="722947">
              <a:spcBef>
                <a:spcPts val="1700"/>
              </a:spcBef>
              <a:buSzPct val="150000"/>
              <a:buChar char="‣"/>
              <a:defRPr sz="5720"/>
            </a:pPr>
            <a:r>
              <a:t>Job specified </a:t>
            </a:r>
            <a:r>
              <a:rPr b="1" sz="4928">
                <a:latin typeface="Menlo Regular"/>
                <a:ea typeface="Menlo Regular"/>
                <a:cs typeface="Menlo Regular"/>
                <a:sym typeface="Menlo Regular"/>
              </a:rPr>
              <a:t>transfer_output_files</a:t>
            </a:r>
          </a:p>
          <a:p>
            <a:pPr lvl="1" marL="1341119" indent="-670559" defTabSz="722947">
              <a:buSzPct val="150000"/>
              <a:buChar char="‣"/>
              <a:defRPr sz="5720"/>
            </a:pPr>
            <a:r>
              <a:t>But </a:t>
            </a:r>
            <a:r>
              <a:rPr b="1" i="1" sz="4928">
                <a:solidFill>
                  <a:schemeClr val="accent1"/>
                </a:solidFill>
                <a:latin typeface="Menlo Regular"/>
                <a:ea typeface="Menlo Regular"/>
                <a:cs typeface="Menlo Regular"/>
                <a:sym typeface="Menlo Regular"/>
              </a:rPr>
              <a:t>/path</a:t>
            </a:r>
            <a:r>
              <a:t> on remote server was not found</a:t>
            </a:r>
          </a:p>
          <a:p>
            <a:pPr lvl="1" marL="1341119" indent="-670559" defTabSz="722947">
              <a:buSzPct val="150000"/>
              <a:buChar char="‣"/>
              <a:defRPr sz="5720"/>
            </a:pPr>
            <a:r>
              <a:t>Jargon: SHADOW is Access Point, STARTER is Execute Point</a:t>
            </a:r>
          </a:p>
        </p:txBody>
      </p:sp>
      <p:sp>
        <p:nvSpPr>
          <p:cNvPr id="284" name="Issue: Some Common Hold Reas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Issue: Some Common Hold Reasons</a:t>
            </a:r>
          </a:p>
        </p:txBody>
      </p:sp>
      <p:sp>
        <p:nvSpPr>
          <p:cNvPr id="285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If the situation can be fixed while job is held (e.g., you forgot to create directory for output):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1125415" indent="-1125415">
              <a:buAutoNum type="arabicPeriod" startAt="1"/>
            </a:pPr>
            <a:r>
              <a:t>If the situation can be fixed while job is held (e.g., you forgot to create directory for output):</a:t>
            </a:r>
          </a:p>
          <a:p>
            <a:pPr lvl="1" marL="2032000" indent="-1016000">
              <a:spcBef>
                <a:spcPts val="1000"/>
              </a:spcBef>
              <a:buAutoNum type="alphaLcPeriod" startAt="1"/>
            </a:pPr>
            <a:r>
              <a:t>Fix the situation</a:t>
            </a:r>
          </a:p>
          <a:p>
            <a:pPr lvl="1" marL="2032000" indent="-1016000">
              <a:buAutoNum type="alphaLcPeriod" startAt="1"/>
            </a:pPr>
            <a:r>
              <a:t>Release the job(s): </a:t>
            </a:r>
            <a:r>
              <a:rPr b="1" sz="5600">
                <a:latin typeface="Menlo Regular"/>
                <a:ea typeface="Menlo Regular"/>
                <a:cs typeface="Menlo Regular"/>
                <a:sym typeface="Menlo Regular"/>
              </a:rPr>
              <a:t>condor_release </a:t>
            </a:r>
            <a:r>
              <a:rPr b="1" i="1" sz="5600">
                <a:latin typeface="Menlo Regular"/>
                <a:ea typeface="Menlo Regular"/>
                <a:cs typeface="Menlo Regular"/>
                <a:sym typeface="Menlo Regular"/>
              </a:rPr>
              <a:t>JOB_IDs</a:t>
            </a:r>
          </a:p>
          <a:p>
            <a:pPr marL="1125415" indent="-1125415">
              <a:spcBef>
                <a:spcPts val="4000"/>
              </a:spcBef>
              <a:buAutoNum type="arabicPeriod" startAt="1"/>
            </a:pPr>
            <a:r>
              <a:t>Otherwise (and this is common):</a:t>
            </a:r>
          </a:p>
          <a:p>
            <a:pPr lvl="1" marL="2032000" indent="-1016000">
              <a:buAutoNum type="alphaLcPeriod" startAt="1"/>
            </a:pPr>
            <a:r>
              <a:t>Remove the held jobs: </a:t>
            </a:r>
            <a:r>
              <a:rPr b="1" sz="5600">
                <a:latin typeface="Menlo Regular"/>
                <a:ea typeface="Menlo Regular"/>
                <a:cs typeface="Menlo Regular"/>
                <a:sym typeface="Menlo Regular"/>
              </a:rPr>
              <a:t>condor_rm </a:t>
            </a:r>
            <a:r>
              <a:rPr b="1" i="1" sz="5600">
                <a:latin typeface="Menlo Regular"/>
                <a:ea typeface="Menlo Regular"/>
                <a:cs typeface="Menlo Regular"/>
                <a:sym typeface="Menlo Regular"/>
              </a:rPr>
              <a:t>JOB_IDs</a:t>
            </a:r>
          </a:p>
          <a:p>
            <a:pPr lvl="1" marL="2032000" indent="-1016000">
              <a:buAutoNum type="alphaLcPeriod" startAt="1"/>
            </a:pPr>
            <a:r>
              <a:t>Fix the problems</a:t>
            </a:r>
          </a:p>
          <a:p>
            <a:pPr lvl="1" marL="2032000" indent="-1016000">
              <a:buAutoNum type="alphaLcPeriod" startAt="1"/>
            </a:pPr>
            <a:r>
              <a:t>Re-submit</a:t>
            </a:r>
          </a:p>
        </p:txBody>
      </p:sp>
      <p:sp>
        <p:nvSpPr>
          <p:cNvPr id="288" name="What To Do About Held Job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To Do About Held Jobs</a:t>
            </a:r>
          </a:p>
        </p:txBody>
      </p:sp>
      <p:sp>
        <p:nvSpPr>
          <p:cNvPr id="289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Job runs … but something does not seem right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Job runs … but something does not seem right</a:t>
            </a:r>
          </a:p>
          <a:p>
            <a:pPr lvl="1"/>
            <a:r>
              <a:t>Short or zero-length output file(s)</a:t>
            </a:r>
          </a:p>
          <a:p>
            <a:pPr lvl="1"/>
            <a:r>
              <a:t>Very short runtime (almost instant)</a:t>
            </a:r>
          </a:p>
          <a:p>
            <a:pPr lvl="1"/>
          </a:p>
          <a:p>
            <a:pPr/>
            <a:r>
              <a:t>May be problems with app, inputs, arguments, …</a:t>
            </a:r>
          </a:p>
          <a:p>
            <a:pPr lvl="1"/>
            <a:r>
              <a:t>Check log files for unexpected exit codes, etc.</a:t>
            </a:r>
          </a:p>
          <a:p>
            <a:pPr lvl="1"/>
            <a:r>
              <a:t>Check output and error files for messages from app</a:t>
            </a:r>
          </a:p>
          <a:p>
            <a:pPr lvl="1"/>
            <a:r>
              <a:t>Can’t find anything? Add more debugging output</a:t>
            </a:r>
          </a:p>
        </p:txBody>
      </p:sp>
      <p:sp>
        <p:nvSpPr>
          <p:cNvPr id="292" name="Issue: Missing or Unexpected Resul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Issue: Missing or Unexpected Results</a:t>
            </a:r>
          </a:p>
        </p:txBody>
      </p:sp>
      <p:sp>
        <p:nvSpPr>
          <p:cNvPr id="293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What is badput?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739140" indent="-739140" defTabSz="796885">
              <a:defRPr sz="6984"/>
            </a:pPr>
            <a:r>
              <a:t>What is </a:t>
            </a:r>
            <a:r>
              <a:rPr i="1"/>
              <a:t>badput</a:t>
            </a:r>
            <a:r>
              <a:t>?</a:t>
            </a:r>
          </a:p>
          <a:p>
            <a:pPr lvl="1" marL="1478280" indent="-739140" defTabSz="796885">
              <a:defRPr sz="6305"/>
            </a:pPr>
            <a:r>
              <a:t>Basically, wasted computing</a:t>
            </a:r>
          </a:p>
          <a:p>
            <a:pPr lvl="2" marL="2217420" indent="-739140" defTabSz="796885">
              <a:defRPr sz="4462"/>
            </a:pPr>
            <a:r>
              <a:t>Job runs for </a:t>
            </a:r>
            <a:r>
              <a:rPr i="1"/>
              <a:t>97 minutes</a:t>
            </a:r>
            <a:r>
              <a:t>, gets kicked off, starts over on another server</a:t>
            </a:r>
          </a:p>
          <a:p>
            <a:pPr lvl="2" marL="2217420" indent="-739140" defTabSz="796885">
              <a:defRPr sz="4462"/>
            </a:pPr>
            <a:r>
              <a:t>Job runs for </a:t>
            </a:r>
            <a:r>
              <a:rPr i="1"/>
              <a:t>97 minutes</a:t>
            </a:r>
            <a:r>
              <a:t>, is removed</a:t>
            </a:r>
          </a:p>
          <a:p>
            <a:pPr lvl="1" marL="1478280" indent="-739140" defTabSz="796885">
              <a:defRPr sz="6305"/>
            </a:pPr>
            <a:r>
              <a:rPr>
                <a:latin typeface="Myriad Pro Semibold"/>
                <a:ea typeface="Myriad Pro Semibold"/>
                <a:cs typeface="Myriad Pro Semibold"/>
                <a:sym typeface="Myriad Pro Semibold"/>
              </a:rPr>
              <a:t>Not</a:t>
            </a:r>
            <a:r>
              <a:t> jobs that must be re-run due to code changes!</a:t>
            </a:r>
            <a:br/>
            <a:r>
              <a:t>(that’s just part of science, right?)</a:t>
            </a:r>
          </a:p>
          <a:p>
            <a:pPr marL="739140" indent="-739140" defTabSz="796885">
              <a:spcBef>
                <a:spcPts val="1900"/>
              </a:spcBef>
              <a:defRPr sz="6984"/>
            </a:pPr>
            <a:r>
              <a:t>Badput uses resources that others could have used</a:t>
            </a:r>
          </a:p>
          <a:p>
            <a:pPr marL="739140" indent="-739140" defTabSz="796885">
              <a:spcBef>
                <a:spcPts val="1900"/>
              </a:spcBef>
              <a:defRPr sz="6984"/>
            </a:pPr>
            <a:r>
              <a:t>Tools for self-monitoring are in development</a:t>
            </a:r>
          </a:p>
          <a:p>
            <a:pPr marL="739140" indent="-739140" defTabSz="796885">
              <a:spcBef>
                <a:spcPts val="1900"/>
              </a:spcBef>
              <a:defRPr sz="6984"/>
            </a:pPr>
            <a:r>
              <a:t>If contacted, help us help you and others!</a:t>
            </a:r>
          </a:p>
        </p:txBody>
      </p:sp>
      <p:sp>
        <p:nvSpPr>
          <p:cNvPr id="296" name="Issue: Badpu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Issue: Badput</a:t>
            </a:r>
          </a:p>
        </p:txBody>
      </p:sp>
      <p:sp>
        <p:nvSpPr>
          <p:cNvPr id="297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Brian Lin's OSG User School 2019 talk (TBH: I copied a lot from there!)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spcBef>
                <a:spcPts val="4000"/>
              </a:spcBef>
            </a:pPr>
            <a:r>
              <a:t>Brian Lin's OSG User School 2019 talk</a:t>
            </a:r>
            <a:br/>
            <a:r>
              <a:rPr i="1">
                <a:latin typeface="Myriad Pro Light"/>
                <a:ea typeface="Myriad Pro Light"/>
                <a:cs typeface="Myriad Pro Light"/>
                <a:sym typeface="Myriad Pro Light"/>
              </a:rPr>
              <a:t>(TBH: I copied a lot from there!)</a:t>
            </a:r>
          </a:p>
          <a:p>
            <a:pPr>
              <a:spcBef>
                <a:spcPts val="4000"/>
              </a:spcBef>
            </a:pPr>
            <a:r>
              <a:t>OSG Connect documentation</a:t>
            </a:r>
          </a:p>
          <a:p>
            <a:pPr>
              <a:spcBef>
                <a:spcPts val="4000"/>
              </a:spcBef>
            </a:pPr>
            <a:r>
              <a:t>support@opensciencegrid.org</a:t>
            </a:r>
          </a:p>
        </p:txBody>
      </p:sp>
      <p:sp>
        <p:nvSpPr>
          <p:cNvPr id="300" name="More Troubleshooting Resourc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More Troubleshooting Resources</a:t>
            </a:r>
          </a:p>
        </p:txBody>
      </p:sp>
      <p:sp>
        <p:nvSpPr>
          <p:cNvPr id="301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04" name="Acknowledgemen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Acknowledgements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If you publish or present results that benefitted from using OSG, please acknowledge us!…"/>
          <p:cNvSpPr txBox="1"/>
          <p:nvPr>
            <p:ph type="body" idx="1"/>
          </p:nvPr>
        </p:nvSpPr>
        <p:spPr>
          <a:xfrm>
            <a:off x="1719016" y="2718593"/>
            <a:ext cx="20945968" cy="9652001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If you publish or present results that benefitted from using OSG, please acknowledge us!</a:t>
            </a:r>
          </a:p>
          <a:p>
            <a:pPr marL="0" indent="0">
              <a:buSzTx/>
              <a:buNone/>
            </a:pPr>
          </a:p>
          <a:p>
            <a:pPr marL="0" indent="0">
              <a:buSzTx/>
              <a:buNone/>
              <a:defRPr sz="3400"/>
            </a:pPr>
            <a:r>
              <a:rPr u="sng">
                <a:hlinkClick r:id="rId2" invalidUrl="" action="" tgtFrame="" tooltip="" history="1" highlightClick="0" endSnd="0"/>
              </a:rPr>
              <a:t>https://support.opensciencegrid.org/support/solutions/articles/5000640421-acknowledging-the-open-science-grid</a:t>
            </a:r>
          </a:p>
        </p:txBody>
      </p:sp>
      <p:sp>
        <p:nvSpPr>
          <p:cNvPr id="307" name="You Can Acknowledge OSG!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rPr i="1"/>
              <a:t>You</a:t>
            </a:r>
            <a:r>
              <a:t> Can Acknowledge OSG!</a:t>
            </a:r>
          </a:p>
        </p:txBody>
      </p:sp>
      <p:sp>
        <p:nvSpPr>
          <p:cNvPr id="3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OSG team, especially Brian Lin, Mats Rynge, and Jason Patton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spcBef>
                <a:spcPts val="4000"/>
              </a:spcBef>
            </a:pPr>
            <a:r>
              <a:t>OSG team, especially </a:t>
            </a:r>
            <a:r>
              <a:rPr i="1">
                <a:latin typeface="Myriad Pro Semibold"/>
                <a:ea typeface="Myriad Pro Semibold"/>
                <a:cs typeface="Myriad Pro Semibold"/>
                <a:sym typeface="Myriad Pro Semibold"/>
              </a:rPr>
              <a:t>Brian Lin</a:t>
            </a:r>
            <a:r>
              <a:t>, Mats Rynge, and Jason Patton</a:t>
            </a:r>
          </a:p>
          <a:p>
            <a:pPr>
              <a:spcBef>
                <a:spcPts val="4000"/>
              </a:spcBef>
            </a:pPr>
            <a:r>
              <a:t>This work was supported by NSF grants MPS-1148698, OAC-1836650, and OAC-2030508</a:t>
            </a:r>
          </a:p>
        </p:txBody>
      </p:sp>
      <p:sp>
        <p:nvSpPr>
          <p:cNvPr id="311" name="Acknowledgement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Acknowledgements</a:t>
            </a:r>
          </a:p>
        </p:txBody>
      </p:sp>
      <p:sp>
        <p:nvSpPr>
          <p:cNvPr id="312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Department or campus cluster…"/>
          <p:cNvSpPr txBox="1"/>
          <p:nvPr>
            <p:ph type="body" idx="1"/>
          </p:nvPr>
        </p:nvSpPr>
        <p:spPr>
          <a:xfrm>
            <a:off x="2438400" y="2718593"/>
            <a:ext cx="13982431" cy="9652001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>
                <a:latin typeface="Myriad Pro Semibold"/>
                <a:ea typeface="Myriad Pro Semibold"/>
                <a:cs typeface="Myriad Pro Semibold"/>
                <a:sym typeface="Myriad Pro Semibold"/>
              </a:defRPr>
            </a:pPr>
            <a:r>
              <a:t>Department or campus cluster</a:t>
            </a:r>
          </a:p>
          <a:p>
            <a:pPr marL="1016000" indent="-1016000">
              <a:buSzPct val="75000"/>
              <a:buChar char="👍"/>
            </a:pPr>
            <a:r>
              <a:t>No/low direct costs, local help</a:t>
            </a:r>
          </a:p>
          <a:p>
            <a:pPr marL="1016000" indent="-1016000">
              <a:buSzPct val="75000"/>
              <a:buChar char="👎"/>
            </a:pPr>
            <a:r>
              <a:t>Shared; maybe Slurm, PBS/Torque, LSF…</a:t>
            </a:r>
          </a:p>
          <a:p>
            <a:pPr lvl="1" marL="0" indent="0">
              <a:buSzTx/>
              <a:buNone/>
              <a:defRPr sz="7200"/>
            </a:pPr>
          </a:p>
          <a:p>
            <a:pPr lvl="1" marL="0" indent="0">
              <a:buSzTx/>
              <a:buNone/>
              <a:defRPr sz="7200"/>
            </a:pPr>
            <a:r>
              <a:t>No campus cluster? Talk to CIO!</a:t>
            </a:r>
          </a:p>
          <a:p>
            <a:pPr lvl="1" marL="0" indent="0">
              <a:buSzTx/>
              <a:buNone/>
              <a:defRPr sz="7200"/>
            </a:pPr>
            <a:r>
              <a:rPr>
                <a:latin typeface="Myriad Pro Semibold"/>
                <a:ea typeface="Myriad Pro Semibold"/>
                <a:cs typeface="Myriad Pro Semibold"/>
                <a:sym typeface="Myriad Pro Semibold"/>
              </a:rPr>
              <a:t>Note!</a:t>
            </a:r>
            <a:r>
              <a:t> NSF CC* Compute awards</a:t>
            </a:r>
          </a:p>
          <a:p>
            <a:pPr lvl="1" marL="0" indent="0">
              <a:buSzTx/>
              <a:buNone/>
              <a:defRPr sz="4200"/>
            </a:pPr>
            <a:r>
              <a:t>https://www.nsf.gov/pubs/2021/nsf21528/nsf21528.htm</a:t>
            </a:r>
          </a:p>
        </p:txBody>
      </p:sp>
      <p:sp>
        <p:nvSpPr>
          <p:cNvPr id="93" name="Free Resources – Local Cluster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Free Resources – Local Cluster</a:t>
            </a:r>
          </a:p>
        </p:txBody>
      </p:sp>
      <p:sp>
        <p:nvSpPr>
          <p:cNvPr id="94" name="Slide Number"/>
          <p:cNvSpPr txBox="1"/>
          <p:nvPr>
            <p:ph type="sldNum" sz="quarter" idx="2"/>
          </p:nvPr>
        </p:nvSpPr>
        <p:spPr>
          <a:xfrm>
            <a:off x="23886058" y="13237527"/>
            <a:ext cx="162459" cy="28702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95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851223" y="1889521"/>
            <a:ext cx="11213298" cy="11213298"/>
          </a:xfrm>
          <a:prstGeom prst="rect">
            <a:avLst/>
          </a:prstGeom>
          <a:ln w="12700">
            <a:miter lim="400000"/>
          </a:ln>
        </p:spPr>
      </p:pic>
      <p:sp>
        <p:nvSpPr>
          <p:cNvPr id="96" name="https://www.pngall.com/wp-content/uploads/5/Server-Rack-PNG-Free-Image.png"/>
          <p:cNvSpPr txBox="1"/>
          <p:nvPr/>
        </p:nvSpPr>
        <p:spPr>
          <a:xfrm>
            <a:off x="13629429" y="12106851"/>
            <a:ext cx="10584918" cy="450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400">
                <a:solidFill>
                  <a:srgbClr val="5E5E5E"/>
                </a:solidFill>
                <a:latin typeface="+mn-lt"/>
                <a:ea typeface="+mn-ea"/>
                <a:cs typeface="+mn-cs"/>
                <a:sym typeface="Myriad Pro"/>
              </a:defRPr>
            </a:lvl1pPr>
          </a:lstStyle>
          <a:p>
            <a:pPr/>
            <a:r>
              <a:t>https://www.pngall.com/wp-content/uploads/5/Server-Rack-PNG-Free-Image.png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315" name="Demonstration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Demonstrations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Collaborator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>
                <a:latin typeface="Myriad Pro Semibold"/>
                <a:ea typeface="Myriad Pro Semibold"/>
                <a:cs typeface="Myriad Pro Semibold"/>
                <a:sym typeface="Myriad Pro Semibold"/>
              </a:defRPr>
            </a:pPr>
            <a:r>
              <a:t>Collaborators</a:t>
            </a:r>
          </a:p>
          <a:p>
            <a:pPr marL="1016000" indent="-1016000">
              <a:buSzPct val="75000"/>
              <a:buChar char="👍"/>
            </a:pPr>
            <a:r>
              <a:t>No/low direct costs, may be tailored to project</a:t>
            </a:r>
          </a:p>
          <a:p>
            <a:pPr marL="1016000" indent="-1016000">
              <a:buSzPct val="75000"/>
              <a:buChar char="👎"/>
            </a:pPr>
            <a:r>
              <a:t>Shared, project-specific, hard to come by</a:t>
            </a:r>
          </a:p>
        </p:txBody>
      </p:sp>
      <p:sp>
        <p:nvSpPr>
          <p:cNvPr id="99" name="Free Resources – Collaborator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Free Resources – Collaborators</a:t>
            </a:r>
          </a:p>
        </p:txBody>
      </p:sp>
      <p:sp>
        <p:nvSpPr>
          <p:cNvPr id="100" name="Slide Number"/>
          <p:cNvSpPr txBox="1"/>
          <p:nvPr>
            <p:ph type="sldNum" sz="quarter" idx="2"/>
          </p:nvPr>
        </p:nvSpPr>
        <p:spPr>
          <a:xfrm>
            <a:off x="23886058" y="13237527"/>
            <a:ext cx="162459" cy="28702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01" name="Image" descr="Image"/>
          <p:cNvPicPr>
            <a:picLocks noChangeAspect="1"/>
          </p:cNvPicPr>
          <p:nvPr/>
        </p:nvPicPr>
        <p:blipFill>
          <a:blip r:embed="rId2">
            <a:extLst/>
          </a:blip>
          <a:srcRect l="0" t="24270" r="0" b="0"/>
          <a:stretch>
            <a:fillRect/>
          </a:stretch>
        </p:blipFill>
        <p:spPr>
          <a:xfrm>
            <a:off x="3315692" y="6972702"/>
            <a:ext cx="17752447" cy="4621325"/>
          </a:xfrm>
          <a:prstGeom prst="rect">
            <a:avLst/>
          </a:prstGeom>
          <a:ln w="12700">
            <a:miter lim="400000"/>
          </a:ln>
        </p:spPr>
      </p:pic>
      <p:sp>
        <p:nvSpPr>
          <p:cNvPr id="102" name="https://www.dunescience.org/about-the-collaboration/"/>
          <p:cNvSpPr txBox="1"/>
          <p:nvPr/>
        </p:nvSpPr>
        <p:spPr>
          <a:xfrm>
            <a:off x="8596363" y="11680309"/>
            <a:ext cx="7191274" cy="4502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71437" tIns="71437" rIns="71437" bIns="71437" anchor="ctr">
            <a:spAutoFit/>
          </a:bodyPr>
          <a:lstStyle>
            <a:lvl1pPr>
              <a:defRPr sz="2400">
                <a:solidFill>
                  <a:srgbClr val="5E5E5E"/>
                </a:solidFill>
                <a:latin typeface="+mn-lt"/>
                <a:ea typeface="+mn-ea"/>
                <a:cs typeface="+mn-cs"/>
                <a:sym typeface="Myriad Pro"/>
              </a:defRPr>
            </a:lvl1pPr>
          </a:lstStyle>
          <a:p>
            <a:pPr/>
            <a:r>
              <a:t>https://www.dunescience.org/about-the-collaboration/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cience Gateways (e.g., web front-end to a cluster)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rPr>
                <a:latin typeface="Myriad Pro Semibold"/>
                <a:ea typeface="Myriad Pro Semibold"/>
                <a:cs typeface="Myriad Pro Semibold"/>
                <a:sym typeface="Myriad Pro Semibold"/>
              </a:rPr>
              <a:t>Science Gateways</a:t>
            </a:r>
            <a:r>
              <a:t> (e.g., web front-end to a cluster)</a:t>
            </a:r>
          </a:p>
          <a:p>
            <a:pPr marL="1016000" indent="-1016000">
              <a:buSzPct val="75000"/>
              <a:buChar char="👍"/>
            </a:pPr>
            <a:r>
              <a:t>Easy to use, no/low cost</a:t>
            </a:r>
          </a:p>
          <a:p>
            <a:pPr marL="1016000" indent="-1016000">
              <a:buSzPct val="75000"/>
              <a:buChar char="👎"/>
            </a:pPr>
            <a:r>
              <a:t>Only for pre-defined use cases</a:t>
            </a:r>
          </a:p>
        </p:txBody>
      </p:sp>
      <p:sp>
        <p:nvSpPr>
          <p:cNvPr id="105" name="Free Resources – Science Gateway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Free Resources – Science Gateways</a:t>
            </a:r>
          </a:p>
        </p:txBody>
      </p:sp>
      <p:sp>
        <p:nvSpPr>
          <p:cNvPr id="106" name="Slide Number"/>
          <p:cNvSpPr txBox="1"/>
          <p:nvPr>
            <p:ph type="sldNum" sz="quarter" idx="2"/>
          </p:nvPr>
        </p:nvSpPr>
        <p:spPr>
          <a:xfrm>
            <a:off x="23886058" y="13237527"/>
            <a:ext cx="162459" cy="28702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0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390039" y="6874211"/>
            <a:ext cx="7603922" cy="501234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Commercial clouds (Amazon, Google, Microsoft, …)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662940" indent="-662940" defTabSz="714732">
              <a:defRPr sz="6264"/>
            </a:pPr>
            <a:r>
              <a:rPr>
                <a:latin typeface="Myriad Pro Semibold"/>
                <a:ea typeface="Myriad Pro Semibold"/>
                <a:cs typeface="Myriad Pro Semibold"/>
                <a:sym typeface="Myriad Pro Semibold"/>
              </a:rPr>
              <a:t>Commercial clouds</a:t>
            </a:r>
            <a:r>
              <a:rPr sz="5568"/>
              <a:t> </a:t>
            </a:r>
            <a:r>
              <a:rPr i="1" sz="5568">
                <a:latin typeface="Myriad Pro Light"/>
                <a:ea typeface="Myriad Pro Light"/>
                <a:cs typeface="Myriad Pro Light"/>
                <a:sym typeface="Myriad Pro Light"/>
              </a:rPr>
              <a:t>(Amazon, Google, Microsoft, …)</a:t>
            </a:r>
          </a:p>
          <a:p>
            <a:pPr lvl="1" marL="1436369" indent="-773430" defTabSz="714732">
              <a:buSzPct val="75000"/>
              <a:buChar char="👍"/>
              <a:defRPr sz="5655"/>
            </a:pPr>
            <a:r>
              <a:t>Don’t own, high availability, many options (e.g., GPUs), …</a:t>
            </a:r>
          </a:p>
          <a:p>
            <a:pPr lvl="1" marL="1436369" indent="-773430" defTabSz="714732">
              <a:buSzPct val="75000"/>
              <a:buChar char="👎"/>
              <a:defRPr sz="5655"/>
            </a:pPr>
            <a:r>
              <a:t>Pay/hour, data out may be costly; challenging to manage</a:t>
            </a:r>
          </a:p>
          <a:p>
            <a:pPr marL="662940" indent="-662940" defTabSz="714732">
              <a:spcBef>
                <a:spcPts val="3400"/>
              </a:spcBef>
              <a:defRPr sz="6264"/>
            </a:pPr>
            <a:r>
              <a:rPr>
                <a:latin typeface="Myriad Pro Semibold"/>
                <a:ea typeface="Myriad Pro Semibold"/>
                <a:cs typeface="Myriad Pro Semibold"/>
                <a:sym typeface="Myriad Pro Semibold"/>
              </a:rPr>
              <a:t>Managed clouds</a:t>
            </a:r>
            <a:r>
              <a:t> </a:t>
            </a:r>
            <a:r>
              <a:rPr i="1" sz="5568">
                <a:latin typeface="Myriad Pro Light"/>
                <a:ea typeface="Myriad Pro Light"/>
                <a:cs typeface="Myriad Pro Light"/>
                <a:sym typeface="Myriad Pro Light"/>
              </a:rPr>
              <a:t>(Azure CycleCloud, Globus Genomics, …)</a:t>
            </a:r>
            <a:endParaRPr i="1" sz="5568">
              <a:latin typeface="Myriad Pro Light"/>
              <a:ea typeface="Myriad Pro Light"/>
              <a:cs typeface="Myriad Pro Light"/>
              <a:sym typeface="Myriad Pro Light"/>
            </a:endParaRPr>
          </a:p>
          <a:p>
            <a:pPr lvl="1" marL="1436369" indent="-773430" defTabSz="714732">
              <a:buSzPct val="75000"/>
              <a:buChar char="👍"/>
              <a:defRPr sz="5655"/>
            </a:pPr>
            <a:r>
              <a:t>As above, but </a:t>
            </a:r>
            <a:r>
              <a:rPr i="1"/>
              <a:t>less</a:t>
            </a:r>
            <a:r>
              <a:t> to manage</a:t>
            </a:r>
          </a:p>
          <a:p>
            <a:pPr lvl="1" marL="1436369" indent="-773430" defTabSz="714732">
              <a:buSzPct val="75000"/>
              <a:buChar char="👎"/>
              <a:defRPr sz="5655"/>
            </a:pPr>
            <a:r>
              <a:t>Costs more (paying someone to manage), fewer options?</a:t>
            </a:r>
          </a:p>
          <a:p>
            <a:pPr marL="662940" indent="-662940" defTabSz="714732">
              <a:spcBef>
                <a:spcPts val="3400"/>
              </a:spcBef>
              <a:defRPr sz="6264"/>
            </a:pPr>
            <a:r>
              <a:t>But keep commercial options in mind:</a:t>
            </a:r>
          </a:p>
          <a:p>
            <a:pPr lvl="1" marL="1325880" indent="-662940" defTabSz="714732">
              <a:defRPr sz="5655"/>
            </a:pPr>
            <a:r>
              <a:t>Credits may be available</a:t>
            </a:r>
          </a:p>
          <a:p>
            <a:pPr lvl="1" marL="1325880" indent="-662940" defTabSz="714732">
              <a:defRPr sz="5655"/>
            </a:pPr>
            <a:r>
              <a:t>May be able to write into grants</a:t>
            </a:r>
          </a:p>
          <a:p>
            <a:pPr lvl="1" marL="1325880" indent="-662940" defTabSz="714732">
              <a:defRPr sz="5655"/>
            </a:pPr>
            <a:r>
              <a:t>May be helpful for burst of activity (e.g., for a deadline)</a:t>
            </a:r>
          </a:p>
        </p:txBody>
      </p:sp>
      <p:sp>
        <p:nvSpPr>
          <p:cNvPr id="110" name="Commercial Resourc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Commercial Resources</a:t>
            </a:r>
          </a:p>
        </p:txBody>
      </p:sp>
      <p:sp>
        <p:nvSpPr>
          <p:cNvPr id="111" name="Slide Number"/>
          <p:cNvSpPr txBox="1"/>
          <p:nvPr>
            <p:ph type="sldNum" sz="quarter" idx="2"/>
          </p:nvPr>
        </p:nvSpPr>
        <p:spPr>
          <a:xfrm>
            <a:off x="23886058" y="13237527"/>
            <a:ext cx="162459" cy="28702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Lots of resources – available, stretchy, &amp; reliabl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spcBef>
                <a:spcPts val="3200"/>
              </a:spcBef>
            </a:pPr>
            <a:r>
              <a:t>Lots of resources – available, stretchy, &amp; reliable</a:t>
            </a:r>
          </a:p>
          <a:p>
            <a:pPr>
              <a:spcBef>
                <a:spcPts val="3200"/>
              </a:spcBef>
            </a:pPr>
            <a:r>
              <a:t>Submit locally, run globally (as close as possible)</a:t>
            </a:r>
          </a:p>
          <a:p>
            <a:pPr>
              <a:spcBef>
                <a:spcPts val="3200"/>
              </a:spcBef>
            </a:pPr>
            <a:r>
              <a:t>Automation to get resources, manage them, and run jobs</a:t>
            </a:r>
          </a:p>
          <a:p>
            <a:pPr>
              <a:spcBef>
                <a:spcPts val="3200"/>
              </a:spcBef>
            </a:pPr>
            <a:r>
              <a:t>Free would be nice! (Who pays?)</a:t>
            </a:r>
          </a:p>
        </p:txBody>
      </p:sp>
      <p:sp>
        <p:nvSpPr>
          <p:cNvPr id="114" name="What Do We Want?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What Do We Want?</a:t>
            </a:r>
          </a:p>
        </p:txBody>
      </p:sp>
      <p:sp>
        <p:nvSpPr>
          <p:cNvPr id="115" name="Slide Number"/>
          <p:cNvSpPr txBox="1"/>
          <p:nvPr>
            <p:ph type="sldNum" sz="quarter" idx="2"/>
          </p:nvPr>
        </p:nvSpPr>
        <p:spPr>
          <a:xfrm>
            <a:off x="23886058" y="13237527"/>
            <a:ext cx="162459" cy="28702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1.jpeg"/></Relationships>
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1.jpe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Myriad Pro"/>
        <a:ea typeface="Myriad Pro"/>
        <a:cs typeface="Myriad Pro"/>
      </a:majorFont>
      <a:minorFont>
        <a:latin typeface="Myriad Pro"/>
        <a:ea typeface="Myriad Pro"/>
        <a:cs typeface="Myriad Pro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6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38100" dist="12700" dir="5400000">
                <a:srgbClr val="000000">
                  <a:alpha val="50000"/>
                </a:srgbClr>
              </a:outerShdw>
            </a:effectLst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508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Myriad Pro"/>
        <a:ea typeface="Myriad Pro"/>
        <a:cs typeface="Myriad Pro"/>
      </a:majorFont>
      <a:minorFont>
        <a:latin typeface="Myriad Pro"/>
        <a:ea typeface="Myriad Pro"/>
        <a:cs typeface="Myriad Pro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6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38100" dist="12700" dir="5400000">
                <a:srgbClr val="000000">
                  <a:alpha val="50000"/>
                </a:srgbClr>
              </a:outerShdw>
            </a:effectLst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508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71437" tIns="71437" rIns="71437" bIns="71437" numCol="1" spcCol="38100" rtlCol="0" anchor="ctr" upright="0">
        <a:spAutoFit/>
      </a:bodyPr>
      <a:lstStyle>
        <a:defPPr marL="0" marR="0" indent="0" algn="ctr" defTabSz="821531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Gill Sans"/>
            <a:ea typeface="Gill Sans"/>
            <a:cs typeface="Gill Sans"/>
            <a:sym typeface="Gill Sans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